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393" r:id="rId2"/>
    <p:sldId id="394" r:id="rId3"/>
    <p:sldId id="395" r:id="rId4"/>
    <p:sldId id="379" r:id="rId5"/>
    <p:sldId id="382" r:id="rId6"/>
    <p:sldId id="380" r:id="rId7"/>
    <p:sldId id="383" r:id="rId8"/>
    <p:sldId id="384" r:id="rId9"/>
    <p:sldId id="385" r:id="rId10"/>
    <p:sldId id="396" r:id="rId11"/>
    <p:sldId id="397" r:id="rId12"/>
    <p:sldId id="398" r:id="rId13"/>
    <p:sldId id="399" r:id="rId14"/>
    <p:sldId id="387" r:id="rId15"/>
    <p:sldId id="400" r:id="rId16"/>
    <p:sldId id="401" r:id="rId17"/>
    <p:sldId id="402" r:id="rId18"/>
    <p:sldId id="389" r:id="rId19"/>
    <p:sldId id="391" r:id="rId20"/>
    <p:sldId id="392"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7283" autoAdjust="0"/>
  </p:normalViewPr>
  <p:slideViewPr>
    <p:cSldViewPr snapToGrid="0">
      <p:cViewPr varScale="1">
        <p:scale>
          <a:sx n="103" d="100"/>
          <a:sy n="103" d="100"/>
        </p:scale>
        <p:origin x="869"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C0F0FE-E290-4785-B064-E94E317FCDAD}" type="datetimeFigureOut">
              <a:rPr lang="zh-CN" altLang="en-US" smtClean="0"/>
              <a:t>2021/1/21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377B90-7937-4288-B2EF-F164564848FB}" type="slidenum">
              <a:rPr lang="zh-CN" altLang="en-US" smtClean="0"/>
              <a:t>‹#›</a:t>
            </a:fld>
            <a:endParaRPr lang="zh-CN" altLang="en-US"/>
          </a:p>
        </p:txBody>
      </p:sp>
    </p:spTree>
    <p:extLst>
      <p:ext uri="{BB962C8B-B14F-4D97-AF65-F5344CB8AC3E}">
        <p14:creationId xmlns:p14="http://schemas.microsoft.com/office/powerpoint/2010/main" val="34343872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0377B90-7937-4288-B2EF-F164564848FB}" type="slidenum">
              <a:rPr lang="zh-CN" altLang="en-US" smtClean="0"/>
              <a:t>1</a:t>
            </a:fld>
            <a:endParaRPr lang="zh-CN" altLang="en-US"/>
          </a:p>
        </p:txBody>
      </p:sp>
    </p:spTree>
    <p:extLst>
      <p:ext uri="{BB962C8B-B14F-4D97-AF65-F5344CB8AC3E}">
        <p14:creationId xmlns:p14="http://schemas.microsoft.com/office/powerpoint/2010/main" val="4047581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Now time for experiments. We test our</a:t>
            </a:r>
            <a:r>
              <a:rPr lang="en-US" altLang="zh-CN" sz="1200" kern="1200" baseline="0" dirty="0" smtClean="0">
                <a:solidFill>
                  <a:schemeClr val="tx1"/>
                </a:solidFill>
                <a:effectLst/>
                <a:latin typeface="+mn-lt"/>
                <a:ea typeface="+mn-ea"/>
                <a:cs typeface="+mn-cs"/>
              </a:rPr>
              <a:t> IF-Defense comprehensively on the MN40 shape classification benchmark. We adopted five victim models, PN </a:t>
            </a:r>
            <a:r>
              <a:rPr lang="en-US" altLang="zh-CN" sz="1200" kern="1200" baseline="0" dirty="0" err="1" smtClean="0">
                <a:solidFill>
                  <a:schemeClr val="tx1"/>
                </a:solidFill>
                <a:effectLst/>
                <a:latin typeface="+mn-lt"/>
                <a:ea typeface="+mn-ea"/>
                <a:cs typeface="+mn-cs"/>
              </a:rPr>
              <a:t>PN</a:t>
            </a:r>
            <a:r>
              <a:rPr lang="en-US" altLang="zh-CN" sz="1200" kern="1200" baseline="0" dirty="0" smtClean="0">
                <a:solidFill>
                  <a:schemeClr val="tx1"/>
                </a:solidFill>
                <a:effectLst/>
                <a:latin typeface="+mn-lt"/>
                <a:ea typeface="+mn-ea"/>
                <a:cs typeface="+mn-cs"/>
              </a:rPr>
              <a:t>++ and DGCNN are classic models, and we select </a:t>
            </a:r>
            <a:r>
              <a:rPr lang="en-US" altLang="zh-CN" sz="1200" kern="1200" baseline="0" dirty="0" err="1" smtClean="0">
                <a:solidFill>
                  <a:schemeClr val="tx1"/>
                </a:solidFill>
                <a:effectLst/>
                <a:latin typeface="+mn-lt"/>
                <a:ea typeface="+mn-ea"/>
                <a:cs typeface="+mn-cs"/>
              </a:rPr>
              <a:t>PointConv</a:t>
            </a:r>
            <a:r>
              <a:rPr lang="en-US" altLang="zh-CN" sz="1200" kern="1200" baseline="0" dirty="0" smtClean="0">
                <a:solidFill>
                  <a:schemeClr val="tx1"/>
                </a:solidFill>
                <a:effectLst/>
                <a:latin typeface="+mn-lt"/>
                <a:ea typeface="+mn-ea"/>
                <a:cs typeface="+mn-cs"/>
              </a:rPr>
              <a:t> and RS-CNN because they are among the recently popular convolution based models, whose robustness haven’t been tested in previous works. For the implicit function networks, we employ Occupancy Network (</a:t>
            </a:r>
            <a:r>
              <a:rPr lang="en-US" altLang="zh-CN" sz="1200" kern="1200" baseline="0" dirty="0" err="1" smtClean="0">
                <a:solidFill>
                  <a:schemeClr val="tx1"/>
                </a:solidFill>
                <a:effectLst/>
                <a:latin typeface="+mn-lt"/>
                <a:ea typeface="+mn-ea"/>
                <a:cs typeface="+mn-cs"/>
              </a:rPr>
              <a:t>ONet</a:t>
            </a:r>
            <a:r>
              <a:rPr lang="en-US" altLang="zh-CN" sz="1200" kern="1200" baseline="0" dirty="0" smtClean="0">
                <a:solidFill>
                  <a:schemeClr val="tx1"/>
                </a:solidFill>
                <a:effectLst/>
                <a:latin typeface="+mn-lt"/>
                <a:ea typeface="+mn-ea"/>
                <a:cs typeface="+mn-cs"/>
              </a:rPr>
              <a:t>) and Convolutional Occupancy Network (</a:t>
            </a:r>
            <a:r>
              <a:rPr lang="en-US" altLang="zh-CN" sz="1200" kern="1200" baseline="0" dirty="0" err="1" smtClean="0">
                <a:solidFill>
                  <a:schemeClr val="tx1"/>
                </a:solidFill>
                <a:effectLst/>
                <a:latin typeface="+mn-lt"/>
                <a:ea typeface="+mn-ea"/>
                <a:cs typeface="+mn-cs"/>
              </a:rPr>
              <a:t>ConvONet</a:t>
            </a:r>
            <a:r>
              <a:rPr lang="en-US" altLang="zh-CN" sz="1200" kern="1200" baseline="0" dirty="0" smtClean="0">
                <a:solidFill>
                  <a:schemeClr val="tx1"/>
                </a:solidFill>
                <a:effectLst/>
                <a:latin typeface="+mn-lt"/>
                <a:ea typeface="+mn-ea"/>
                <a:cs typeface="+mn-cs"/>
              </a:rPr>
              <a:t>). </a:t>
            </a:r>
            <a:r>
              <a:rPr lang="en-US" altLang="zh-CN" sz="1200" kern="1200" baseline="0" dirty="0" err="1" smtClean="0">
                <a:solidFill>
                  <a:schemeClr val="tx1"/>
                </a:solidFill>
                <a:effectLst/>
                <a:latin typeface="+mn-lt"/>
                <a:ea typeface="+mn-ea"/>
                <a:cs typeface="+mn-cs"/>
              </a:rPr>
              <a:t>ConvONet</a:t>
            </a:r>
            <a:r>
              <a:rPr lang="en-US" altLang="zh-CN" sz="1200" kern="1200" baseline="0" dirty="0" smtClean="0">
                <a:solidFill>
                  <a:schemeClr val="tx1"/>
                </a:solidFill>
                <a:effectLst/>
                <a:latin typeface="+mn-lt"/>
                <a:ea typeface="+mn-ea"/>
                <a:cs typeface="+mn-cs"/>
              </a:rPr>
              <a:t> is an improved version of </a:t>
            </a:r>
            <a:r>
              <a:rPr lang="en-US" altLang="zh-CN" sz="1200" kern="1200" baseline="0" dirty="0" err="1" smtClean="0">
                <a:solidFill>
                  <a:schemeClr val="tx1"/>
                </a:solidFill>
                <a:effectLst/>
                <a:latin typeface="+mn-lt"/>
                <a:ea typeface="+mn-ea"/>
                <a:cs typeface="+mn-cs"/>
              </a:rPr>
              <a:t>ONet</a:t>
            </a:r>
            <a:r>
              <a:rPr lang="en-US" altLang="zh-CN" sz="1200" kern="1200" baseline="0" dirty="0" smtClean="0">
                <a:solidFill>
                  <a:schemeClr val="tx1"/>
                </a:solidFill>
                <a:effectLst/>
                <a:latin typeface="+mn-lt"/>
                <a:ea typeface="+mn-ea"/>
                <a:cs typeface="+mn-cs"/>
              </a:rPr>
              <a:t> with stronger reconstruction capacity.</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smtClean="0">
                <a:solidFill>
                  <a:schemeClr val="tx1"/>
                </a:solidFill>
                <a:effectLst/>
                <a:latin typeface="+mn-lt"/>
                <a:ea typeface="+mn-ea"/>
                <a:cs typeface="+mn-cs"/>
              </a:rPr>
              <a:t>We evaluate several baseline point cloud attacks. Generally speaking, the point perturbation and adding attack mainly cause outliers by out-of-surface perturbation, the </a:t>
            </a:r>
            <a:r>
              <a:rPr lang="en-US" altLang="zh-CN" sz="1200" kern="1200" baseline="0" dirty="0" err="1" smtClean="0">
                <a:solidFill>
                  <a:schemeClr val="tx1"/>
                </a:solidFill>
                <a:effectLst/>
                <a:latin typeface="+mn-lt"/>
                <a:ea typeface="+mn-ea"/>
                <a:cs typeface="+mn-cs"/>
              </a:rPr>
              <a:t>kNN</a:t>
            </a:r>
            <a:r>
              <a:rPr lang="en-US" altLang="zh-CN" sz="1200" kern="1200" baseline="0" dirty="0" smtClean="0">
                <a:solidFill>
                  <a:schemeClr val="tx1"/>
                </a:solidFill>
                <a:effectLst/>
                <a:latin typeface="+mn-lt"/>
                <a:ea typeface="+mn-ea"/>
                <a:cs typeface="+mn-cs"/>
              </a:rPr>
              <a:t> and </a:t>
            </a:r>
            <a:r>
              <a:rPr lang="en-US" altLang="zh-CN" sz="1200" kern="1200" baseline="0" dirty="0" err="1" smtClean="0">
                <a:solidFill>
                  <a:schemeClr val="tx1"/>
                </a:solidFill>
                <a:effectLst/>
                <a:latin typeface="+mn-lt"/>
                <a:ea typeface="+mn-ea"/>
                <a:cs typeface="+mn-cs"/>
              </a:rPr>
              <a:t>AdvPC</a:t>
            </a:r>
            <a:r>
              <a:rPr lang="en-US" altLang="zh-CN" sz="1200" kern="1200" baseline="0" dirty="0" smtClean="0">
                <a:solidFill>
                  <a:schemeClr val="tx1"/>
                </a:solidFill>
                <a:effectLst/>
                <a:latin typeface="+mn-lt"/>
                <a:ea typeface="+mn-ea"/>
                <a:cs typeface="+mn-cs"/>
              </a:rPr>
              <a:t> attack change point distribution by on-surface perturbation and the point dropping and LG-GAN attack result in local part removal and geometric deformation respectively. For defense methods, we evaluate SOR, DUP-Net, SOR followed by a </a:t>
            </a:r>
            <a:r>
              <a:rPr lang="en-US" altLang="zh-CN" sz="1200" kern="1200" baseline="0" dirty="0" err="1" smtClean="0">
                <a:solidFill>
                  <a:schemeClr val="tx1"/>
                </a:solidFill>
                <a:effectLst/>
                <a:latin typeface="+mn-lt"/>
                <a:ea typeface="+mn-ea"/>
                <a:cs typeface="+mn-cs"/>
              </a:rPr>
              <a:t>PointNet</a:t>
            </a:r>
            <a:r>
              <a:rPr lang="en-US" altLang="zh-CN" sz="1200" kern="1200" baseline="0" dirty="0" smtClean="0">
                <a:solidFill>
                  <a:schemeClr val="tx1"/>
                </a:solidFill>
                <a:effectLst/>
                <a:latin typeface="+mn-lt"/>
                <a:ea typeface="+mn-ea"/>
                <a:cs typeface="+mn-cs"/>
              </a:rPr>
              <a:t> </a:t>
            </a:r>
            <a:r>
              <a:rPr lang="en-US" altLang="zh-CN" sz="1200" kern="1200" baseline="0" dirty="0" err="1" smtClean="0">
                <a:solidFill>
                  <a:schemeClr val="tx1"/>
                </a:solidFill>
                <a:effectLst/>
                <a:latin typeface="+mn-lt"/>
                <a:ea typeface="+mn-ea"/>
                <a:cs typeface="+mn-cs"/>
              </a:rPr>
              <a:t>AutoEncoder</a:t>
            </a:r>
            <a:r>
              <a:rPr lang="en-US" altLang="zh-CN" sz="1200" kern="1200" baseline="0" dirty="0" smtClean="0">
                <a:solidFill>
                  <a:schemeClr val="tx1"/>
                </a:solidFill>
                <a:effectLst/>
                <a:latin typeface="+mn-lt"/>
                <a:ea typeface="+mn-ea"/>
                <a:cs typeface="+mn-cs"/>
              </a:rPr>
              <a:t> termed SOR-AE, and three variants of our IF-Defense. Mesh means the re-meshing based IF-Defense with </a:t>
            </a:r>
            <a:r>
              <a:rPr lang="en-US" altLang="zh-CN" sz="1200" kern="1200" baseline="0" dirty="0" err="1" smtClean="0">
                <a:solidFill>
                  <a:schemeClr val="tx1"/>
                </a:solidFill>
                <a:effectLst/>
                <a:latin typeface="+mn-lt"/>
                <a:ea typeface="+mn-ea"/>
                <a:cs typeface="+mn-cs"/>
              </a:rPr>
              <a:t>ONet</a:t>
            </a:r>
            <a:r>
              <a:rPr lang="en-US" altLang="zh-CN" sz="1200" kern="1200" baseline="0" dirty="0" smtClean="0">
                <a:solidFill>
                  <a:schemeClr val="tx1"/>
                </a:solidFill>
                <a:effectLst/>
                <a:latin typeface="+mn-lt"/>
                <a:ea typeface="+mn-ea"/>
                <a:cs typeface="+mn-cs"/>
              </a:rPr>
              <a:t> as the implicit function. Opt and </a:t>
            </a:r>
            <a:r>
              <a:rPr lang="en-US" altLang="zh-CN" sz="1200" kern="1200" baseline="0" dirty="0" err="1" smtClean="0">
                <a:solidFill>
                  <a:schemeClr val="tx1"/>
                </a:solidFill>
                <a:effectLst/>
                <a:latin typeface="+mn-lt"/>
                <a:ea typeface="+mn-ea"/>
                <a:cs typeface="+mn-cs"/>
              </a:rPr>
              <a:t>Conv</a:t>
            </a:r>
            <a:r>
              <a:rPr lang="en-US" altLang="zh-CN" sz="1200" kern="1200" baseline="0" dirty="0" smtClean="0">
                <a:solidFill>
                  <a:schemeClr val="tx1"/>
                </a:solidFill>
                <a:effectLst/>
                <a:latin typeface="+mn-lt"/>
                <a:ea typeface="+mn-ea"/>
                <a:cs typeface="+mn-cs"/>
              </a:rPr>
              <a:t>-Opt stand for the optimization based IF-Defense with </a:t>
            </a:r>
            <a:r>
              <a:rPr lang="en-US" altLang="zh-CN" sz="1200" kern="1200" baseline="0" dirty="0" err="1" smtClean="0">
                <a:solidFill>
                  <a:schemeClr val="tx1"/>
                </a:solidFill>
                <a:effectLst/>
                <a:latin typeface="+mn-lt"/>
                <a:ea typeface="+mn-ea"/>
                <a:cs typeface="+mn-cs"/>
              </a:rPr>
              <a:t>ONet</a:t>
            </a:r>
            <a:r>
              <a:rPr lang="en-US" altLang="zh-CN" sz="1200" kern="1200" baseline="0" dirty="0" smtClean="0">
                <a:solidFill>
                  <a:schemeClr val="tx1"/>
                </a:solidFill>
                <a:effectLst/>
                <a:latin typeface="+mn-lt"/>
                <a:ea typeface="+mn-ea"/>
                <a:cs typeface="+mn-cs"/>
              </a:rPr>
              <a:t> and </a:t>
            </a:r>
            <a:r>
              <a:rPr lang="en-US" altLang="zh-CN" sz="1200" kern="1200" baseline="0" dirty="0" err="1" smtClean="0">
                <a:solidFill>
                  <a:schemeClr val="tx1"/>
                </a:solidFill>
                <a:effectLst/>
                <a:latin typeface="+mn-lt"/>
                <a:ea typeface="+mn-ea"/>
                <a:cs typeface="+mn-cs"/>
              </a:rPr>
              <a:t>ConvONet</a:t>
            </a:r>
            <a:r>
              <a:rPr lang="en-US" altLang="zh-CN" sz="1200" kern="1200" baseline="0" dirty="0" smtClean="0">
                <a:solidFill>
                  <a:schemeClr val="tx1"/>
                </a:solidFill>
                <a:effectLst/>
                <a:latin typeface="+mn-lt"/>
                <a:ea typeface="+mn-ea"/>
                <a:cs typeface="+mn-cs"/>
              </a:rPr>
              <a:t> respectively.</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A0377B90-7937-4288-B2EF-F164564848FB}" type="slidenum">
              <a:rPr lang="zh-CN" altLang="en-US" smtClean="0"/>
              <a:t>10</a:t>
            </a:fld>
            <a:endParaRPr lang="zh-CN" altLang="en-US"/>
          </a:p>
        </p:txBody>
      </p:sp>
    </p:spTree>
    <p:extLst>
      <p:ext uri="{BB962C8B-B14F-4D97-AF65-F5344CB8AC3E}">
        <p14:creationId xmlns:p14="http://schemas.microsoft.com/office/powerpoint/2010/main" val="4063096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I visualize the experimental results using bar charts. Here</a:t>
            </a:r>
            <a:r>
              <a:rPr lang="en-US" altLang="zh-CN" sz="1200" kern="1200" baseline="0" dirty="0" smtClean="0">
                <a:solidFill>
                  <a:schemeClr val="tx1"/>
                </a:solidFill>
                <a:effectLst/>
                <a:latin typeface="+mn-lt"/>
                <a:ea typeface="+mn-ea"/>
                <a:cs typeface="+mn-cs"/>
              </a:rPr>
              <a:t> are two for PN and PN++, the x-axis are different attacks, and y-axis is accuracy after defense, higher is better. The seven color bars are no defense, three previous defense and three variants of IF-Defense. First compare Mesh and Opt, you can see that Opt outperforms Mesh consistently, indicating the effectiveness of the optimization process. Then look at </a:t>
            </a:r>
            <a:r>
              <a:rPr lang="en-US" altLang="zh-CN" sz="1200" kern="1200" baseline="0" dirty="0" err="1" smtClean="0">
                <a:solidFill>
                  <a:schemeClr val="tx1"/>
                </a:solidFill>
                <a:effectLst/>
                <a:latin typeface="+mn-lt"/>
                <a:ea typeface="+mn-ea"/>
                <a:cs typeface="+mn-cs"/>
              </a:rPr>
              <a:t>Conv</a:t>
            </a:r>
            <a:r>
              <a:rPr lang="en-US" altLang="zh-CN" sz="1200" kern="1200" baseline="0" dirty="0" smtClean="0">
                <a:solidFill>
                  <a:schemeClr val="tx1"/>
                </a:solidFill>
                <a:effectLst/>
                <a:latin typeface="+mn-lt"/>
                <a:ea typeface="+mn-ea"/>
                <a:cs typeface="+mn-cs"/>
              </a:rPr>
              <a:t>-Opt, it achieves the highest accuracy against most of the attacks, proving that IF-Defense can be further enhanced if combined with stronger implicit function network. Overall, we achieve small improvement on perturbation and adding attack, because SOR can already eliminate the outliers. Besides, we boost the performance significantly on </a:t>
            </a:r>
            <a:r>
              <a:rPr lang="en-US" altLang="zh-CN" sz="1200" kern="1200" baseline="0" dirty="0" err="1" smtClean="0">
                <a:solidFill>
                  <a:schemeClr val="tx1"/>
                </a:solidFill>
                <a:effectLst/>
                <a:latin typeface="+mn-lt"/>
                <a:ea typeface="+mn-ea"/>
                <a:cs typeface="+mn-cs"/>
              </a:rPr>
              <a:t>kNN</a:t>
            </a:r>
            <a:r>
              <a:rPr lang="en-US" altLang="zh-CN" sz="1200" kern="1200" baseline="0" dirty="0" smtClean="0">
                <a:solidFill>
                  <a:schemeClr val="tx1"/>
                </a:solidFill>
                <a:effectLst/>
                <a:latin typeface="+mn-lt"/>
                <a:ea typeface="+mn-ea"/>
                <a:cs typeface="+mn-cs"/>
              </a:rPr>
              <a:t>, dropping, LG-GAN and </a:t>
            </a:r>
            <a:r>
              <a:rPr lang="en-US" altLang="zh-CN" sz="1200" kern="1200" baseline="0" dirty="0" err="1" smtClean="0">
                <a:solidFill>
                  <a:schemeClr val="tx1"/>
                </a:solidFill>
                <a:effectLst/>
                <a:latin typeface="+mn-lt"/>
                <a:ea typeface="+mn-ea"/>
                <a:cs typeface="+mn-cs"/>
              </a:rPr>
              <a:t>AdvPC</a:t>
            </a:r>
            <a:r>
              <a:rPr lang="en-US" altLang="zh-CN" sz="1200" kern="1200" baseline="0" dirty="0" smtClean="0">
                <a:solidFill>
                  <a:schemeClr val="tx1"/>
                </a:solidFill>
                <a:effectLst/>
                <a:latin typeface="+mn-lt"/>
                <a:ea typeface="+mn-ea"/>
                <a:cs typeface="+mn-cs"/>
              </a:rPr>
              <a:t> attack, because they mainly introduce surface distortion or distribution change, which IF-Defense is designed to address.</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0377B90-7937-4288-B2EF-F164564848FB}" type="slidenum">
              <a:rPr lang="zh-CN" altLang="en-US" smtClean="0"/>
              <a:t>11</a:t>
            </a:fld>
            <a:endParaRPr lang="zh-CN" altLang="en-US"/>
          </a:p>
        </p:txBody>
      </p:sp>
    </p:spTree>
    <p:extLst>
      <p:ext uri="{BB962C8B-B14F-4D97-AF65-F5344CB8AC3E}">
        <p14:creationId xmlns:p14="http://schemas.microsoft.com/office/powerpoint/2010/main" val="3305397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We draw similar observations for DGCNN and </a:t>
            </a:r>
            <a:r>
              <a:rPr lang="en-US" altLang="zh-CN" sz="1200" kern="1200" dirty="0" err="1" smtClean="0">
                <a:solidFill>
                  <a:schemeClr val="tx1"/>
                </a:solidFill>
                <a:effectLst/>
                <a:latin typeface="+mn-lt"/>
                <a:ea typeface="+mn-ea"/>
                <a:cs typeface="+mn-cs"/>
              </a:rPr>
              <a:t>PointConv</a:t>
            </a:r>
            <a:r>
              <a:rPr lang="en-US" altLang="zh-CN" sz="1200" kern="1200" dirty="0" smtClean="0">
                <a:solidFill>
                  <a:schemeClr val="tx1"/>
                </a:solidFill>
                <a:effectLst/>
                <a:latin typeface="+mn-lt"/>
                <a:ea typeface="+mn-ea"/>
                <a:cs typeface="+mn-cs"/>
              </a:rPr>
              <a:t>. The optimization based IF-Defense still outperforms</a:t>
            </a:r>
            <a:r>
              <a:rPr lang="en-US" altLang="zh-CN" sz="1200" kern="1200" baseline="0" dirty="0" smtClean="0">
                <a:solidFill>
                  <a:schemeClr val="tx1"/>
                </a:solidFill>
                <a:effectLst/>
                <a:latin typeface="+mn-lt"/>
                <a:ea typeface="+mn-ea"/>
                <a:cs typeface="+mn-cs"/>
              </a:rPr>
              <a:t> the re-meshing based counterpart, and </a:t>
            </a:r>
            <a:r>
              <a:rPr lang="en-US" altLang="zh-CN" sz="1200" kern="1200" baseline="0" dirty="0" err="1" smtClean="0">
                <a:solidFill>
                  <a:schemeClr val="tx1"/>
                </a:solidFill>
                <a:effectLst/>
                <a:latin typeface="+mn-lt"/>
                <a:ea typeface="+mn-ea"/>
                <a:cs typeface="+mn-cs"/>
              </a:rPr>
              <a:t>Conv</a:t>
            </a:r>
            <a:r>
              <a:rPr lang="en-US" altLang="zh-CN" sz="1200" kern="1200" baseline="0" dirty="0" smtClean="0">
                <a:solidFill>
                  <a:schemeClr val="tx1"/>
                </a:solidFill>
                <a:effectLst/>
                <a:latin typeface="+mn-lt"/>
                <a:ea typeface="+mn-ea"/>
                <a:cs typeface="+mn-cs"/>
              </a:rPr>
              <a:t>-Opt achieves new SOTA in most cases. Interestingly, DUP-Net performs poorly on these two models. We conjecture that this is because DGCNN and </a:t>
            </a:r>
            <a:r>
              <a:rPr lang="en-US" altLang="zh-CN" sz="1200" kern="1200" baseline="0" dirty="0" err="1" smtClean="0">
                <a:solidFill>
                  <a:schemeClr val="tx1"/>
                </a:solidFill>
                <a:effectLst/>
                <a:latin typeface="+mn-lt"/>
                <a:ea typeface="+mn-ea"/>
                <a:cs typeface="+mn-cs"/>
              </a:rPr>
              <a:t>PointConv</a:t>
            </a:r>
            <a:r>
              <a:rPr lang="en-US" altLang="zh-CN" sz="1200" kern="1200" baseline="0" dirty="0" smtClean="0">
                <a:solidFill>
                  <a:schemeClr val="tx1"/>
                </a:solidFill>
                <a:effectLst/>
                <a:latin typeface="+mn-lt"/>
                <a:ea typeface="+mn-ea"/>
                <a:cs typeface="+mn-cs"/>
              </a:rPr>
              <a:t> build local </a:t>
            </a:r>
            <a:r>
              <a:rPr lang="en-US" altLang="zh-CN" sz="1200" kern="1200" baseline="0" dirty="0" err="1" smtClean="0">
                <a:solidFill>
                  <a:schemeClr val="tx1"/>
                </a:solidFill>
                <a:effectLst/>
                <a:latin typeface="+mn-lt"/>
                <a:ea typeface="+mn-ea"/>
                <a:cs typeface="+mn-cs"/>
              </a:rPr>
              <a:t>kNN</a:t>
            </a:r>
            <a:r>
              <a:rPr lang="en-US" altLang="zh-CN" sz="1200" kern="1200" baseline="0" dirty="0" smtClean="0">
                <a:solidFill>
                  <a:schemeClr val="tx1"/>
                </a:solidFill>
                <a:effectLst/>
                <a:latin typeface="+mn-lt"/>
                <a:ea typeface="+mn-ea"/>
                <a:cs typeface="+mn-cs"/>
              </a:rPr>
              <a:t> graphs and propagate information through the graphs, thus being sensitive to local point distribution. On the other hand, DUP-Net </a:t>
            </a:r>
            <a:r>
              <a:rPr lang="en-US" altLang="zh-CN" sz="1200" kern="1200" baseline="0" dirty="0" err="1" smtClean="0">
                <a:solidFill>
                  <a:schemeClr val="tx1"/>
                </a:solidFill>
                <a:effectLst/>
                <a:latin typeface="+mn-lt"/>
                <a:ea typeface="+mn-ea"/>
                <a:cs typeface="+mn-cs"/>
              </a:rPr>
              <a:t>upsamples</a:t>
            </a:r>
            <a:r>
              <a:rPr lang="en-US" altLang="zh-CN" sz="1200" kern="1200" baseline="0" dirty="0" smtClean="0">
                <a:solidFill>
                  <a:schemeClr val="tx1"/>
                </a:solidFill>
                <a:effectLst/>
                <a:latin typeface="+mn-lt"/>
                <a:ea typeface="+mn-ea"/>
                <a:cs typeface="+mn-cs"/>
              </a:rPr>
              <a:t> points and significantly increase the local density, so it greatly affects the </a:t>
            </a:r>
            <a:r>
              <a:rPr lang="en-US" altLang="zh-CN" sz="1200" kern="1200" baseline="0" dirty="0" err="1" smtClean="0">
                <a:solidFill>
                  <a:schemeClr val="tx1"/>
                </a:solidFill>
                <a:effectLst/>
                <a:latin typeface="+mn-lt"/>
                <a:ea typeface="+mn-ea"/>
                <a:cs typeface="+mn-cs"/>
              </a:rPr>
              <a:t>kNN</a:t>
            </a:r>
            <a:r>
              <a:rPr lang="en-US" altLang="zh-CN" sz="1200" kern="1200" baseline="0" dirty="0" smtClean="0">
                <a:solidFill>
                  <a:schemeClr val="tx1"/>
                </a:solidFill>
                <a:effectLst/>
                <a:latin typeface="+mn-lt"/>
                <a:ea typeface="+mn-ea"/>
                <a:cs typeface="+mn-cs"/>
              </a:rPr>
              <a:t> graphs. But such problem doesn’t exist in our method, we optimize towards desired distribution and can have arbitrary number of output points. Consequently, we even boost the accuracy for more than 20% in some cases.</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0377B90-7937-4288-B2EF-F164564848FB}" type="slidenum">
              <a:rPr lang="zh-CN" altLang="en-US" smtClean="0"/>
              <a:t>12</a:t>
            </a:fld>
            <a:endParaRPr lang="zh-CN" altLang="en-US"/>
          </a:p>
        </p:txBody>
      </p:sp>
    </p:spTree>
    <p:extLst>
      <p:ext uri="{BB962C8B-B14F-4D97-AF65-F5344CB8AC3E}">
        <p14:creationId xmlns:p14="http://schemas.microsoft.com/office/powerpoint/2010/main" val="3203906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Finally for RS-CNN, we only test six attacks</a:t>
            </a:r>
            <a:r>
              <a:rPr lang="en-US" altLang="zh-CN" sz="1200" kern="1200" baseline="0" dirty="0" smtClean="0">
                <a:solidFill>
                  <a:schemeClr val="tx1"/>
                </a:solidFill>
                <a:effectLst/>
                <a:latin typeface="+mn-lt"/>
                <a:ea typeface="+mn-ea"/>
                <a:cs typeface="+mn-cs"/>
              </a:rPr>
              <a:t> and again improve all the defense accuracy</a:t>
            </a:r>
            <a:r>
              <a:rPr lang="en-US" altLang="zh-CN" sz="1200" kern="1200" dirty="0" smtClean="0">
                <a:solidFill>
                  <a:schemeClr val="tx1"/>
                </a:solidFill>
                <a:effectLst/>
                <a:latin typeface="+mn-lt"/>
                <a:ea typeface="+mn-ea"/>
                <a:cs typeface="+mn-cs"/>
              </a:rPr>
              <a:t>. Interestingly, although RS-CNN is also a convolution based method, DUP-Net performs</a:t>
            </a:r>
            <a:r>
              <a:rPr lang="en-US" altLang="zh-CN" sz="1200" kern="1200" baseline="0" dirty="0" smtClean="0">
                <a:solidFill>
                  <a:schemeClr val="tx1"/>
                </a:solidFill>
                <a:effectLst/>
                <a:latin typeface="+mn-lt"/>
                <a:ea typeface="+mn-ea"/>
                <a:cs typeface="+mn-cs"/>
              </a:rPr>
              <a:t> fairly well here compared to on </a:t>
            </a:r>
            <a:r>
              <a:rPr lang="en-US" altLang="zh-CN" sz="1200" kern="1200" baseline="0" dirty="0" err="1" smtClean="0">
                <a:solidFill>
                  <a:schemeClr val="tx1"/>
                </a:solidFill>
                <a:effectLst/>
                <a:latin typeface="+mn-lt"/>
                <a:ea typeface="+mn-ea"/>
                <a:cs typeface="+mn-cs"/>
              </a:rPr>
              <a:t>PointConv</a:t>
            </a:r>
            <a:r>
              <a:rPr lang="en-US" altLang="zh-CN" sz="1200" kern="1200" baseline="0" dirty="0" smtClean="0">
                <a:solidFill>
                  <a:schemeClr val="tx1"/>
                </a:solidFill>
                <a:effectLst/>
                <a:latin typeface="+mn-lt"/>
                <a:ea typeface="+mn-ea"/>
                <a:cs typeface="+mn-cs"/>
              </a:rPr>
              <a:t>. This might because RS-CNN explicitly leverages the Euclidean distance between points as input features for the local graphs, and thus can model the point distribution. As a result, it’s less sensitive to point density change introduced by DUP-Net.</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0377B90-7937-4288-B2EF-F164564848FB}" type="slidenum">
              <a:rPr lang="zh-CN" altLang="en-US" smtClean="0"/>
              <a:t>13</a:t>
            </a:fld>
            <a:endParaRPr lang="zh-CN" altLang="en-US"/>
          </a:p>
        </p:txBody>
      </p:sp>
    </p:spTree>
    <p:extLst>
      <p:ext uri="{BB962C8B-B14F-4D97-AF65-F5344CB8AC3E}">
        <p14:creationId xmlns:p14="http://schemas.microsoft.com/office/powerpoint/2010/main" val="73998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Here are</a:t>
            </a:r>
            <a:r>
              <a:rPr lang="en-US" altLang="zh-CN" sz="1200" kern="1200" baseline="0" dirty="0" smtClean="0">
                <a:solidFill>
                  <a:schemeClr val="tx1"/>
                </a:solidFill>
                <a:effectLst/>
                <a:latin typeface="+mn-lt"/>
                <a:ea typeface="+mn-ea"/>
                <a:cs typeface="+mn-cs"/>
              </a:rPr>
              <a:t> some qualitative results. Each row is one attack and each column is one defense.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smtClean="0">
                <a:solidFill>
                  <a:schemeClr val="tx1"/>
                </a:solidFill>
                <a:effectLst/>
                <a:latin typeface="+mn-lt"/>
                <a:ea typeface="+mn-ea"/>
                <a:cs typeface="+mn-cs"/>
              </a:rPr>
              <a:t>For point dropping attack, the head of the airplane is discarded, and all three variants of IF-Defense extend the front end trying to form a head.</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smtClean="0">
                <a:solidFill>
                  <a:schemeClr val="tx1"/>
                </a:solidFill>
                <a:effectLst/>
                <a:latin typeface="+mn-lt"/>
                <a:ea typeface="+mn-ea"/>
                <a:cs typeface="+mn-cs"/>
              </a:rPr>
              <a:t>For </a:t>
            </a:r>
            <a:r>
              <a:rPr lang="en-US" altLang="zh-CN" sz="1200" kern="1200" baseline="0" dirty="0" err="1" smtClean="0">
                <a:solidFill>
                  <a:schemeClr val="tx1"/>
                </a:solidFill>
                <a:effectLst/>
                <a:latin typeface="+mn-lt"/>
                <a:ea typeface="+mn-ea"/>
                <a:cs typeface="+mn-cs"/>
              </a:rPr>
              <a:t>kNN</a:t>
            </a:r>
            <a:r>
              <a:rPr lang="en-US" altLang="zh-CN" sz="1200" kern="1200" baseline="0" dirty="0" smtClean="0">
                <a:solidFill>
                  <a:schemeClr val="tx1"/>
                </a:solidFill>
                <a:effectLst/>
                <a:latin typeface="+mn-lt"/>
                <a:ea typeface="+mn-ea"/>
                <a:cs typeface="+mn-cs"/>
              </a:rPr>
              <a:t> attack, you can see that SOR causes a hole here after removing outliers, and DUP-Net outputs a point cloud with messy point distribution. In contrast, all three variants of IF-Defense retain clean shape and desired point distribution, so they’re correctly classified by the victim model.</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0377B90-7937-4288-B2EF-F164564848FB}" type="slidenum">
              <a:rPr lang="zh-CN" altLang="en-US" smtClean="0"/>
              <a:t>14</a:t>
            </a:fld>
            <a:endParaRPr lang="zh-CN" altLang="en-US"/>
          </a:p>
        </p:txBody>
      </p:sp>
    </p:spTree>
    <p:extLst>
      <p:ext uri="{BB962C8B-B14F-4D97-AF65-F5344CB8AC3E}">
        <p14:creationId xmlns:p14="http://schemas.microsoft.com/office/powerpoint/2010/main" val="16657417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And more visualizations in this page.</a:t>
            </a:r>
            <a:r>
              <a:rPr lang="en-US" altLang="zh-CN" sz="1200" kern="1200" baseline="0" dirty="0" smtClean="0">
                <a:solidFill>
                  <a:schemeClr val="tx1"/>
                </a:solidFill>
                <a:effectLst/>
                <a:latin typeface="+mn-lt"/>
                <a:ea typeface="+mn-ea"/>
                <a:cs typeface="+mn-cs"/>
              </a:rPr>
              <a:t> For</a:t>
            </a:r>
            <a:r>
              <a:rPr lang="en-US" altLang="zh-CN" sz="1200" kern="1200" dirty="0" smtClean="0">
                <a:solidFill>
                  <a:schemeClr val="tx1"/>
                </a:solidFill>
                <a:effectLst/>
                <a:latin typeface="+mn-lt"/>
                <a:ea typeface="+mn-ea"/>
                <a:cs typeface="+mn-cs"/>
              </a:rPr>
              <a:t> point adding attack</a:t>
            </a:r>
            <a:r>
              <a:rPr lang="en-US" altLang="zh-CN" sz="1200" kern="1200" baseline="0" dirty="0" smtClean="0">
                <a:solidFill>
                  <a:schemeClr val="tx1"/>
                </a:solidFill>
                <a:effectLst/>
                <a:latin typeface="+mn-lt"/>
                <a:ea typeface="+mn-ea"/>
                <a:cs typeface="+mn-cs"/>
              </a:rPr>
              <a:t>. The re-meshing based IF-Defense fails to capture the chair’s leg and its connection part, while the optimization based IF-Defense succeed.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smtClean="0">
                <a:solidFill>
                  <a:schemeClr val="tx1"/>
                </a:solidFill>
                <a:effectLst/>
                <a:latin typeface="+mn-lt"/>
                <a:ea typeface="+mn-ea"/>
                <a:cs typeface="+mn-cs"/>
              </a:rPr>
              <a:t>And this row is the result of sparse point cloud. The setting is that I randomly drop 800 points from the original 1024 points, and then test the model accuracy on the remaining sparse points. I don’t show the numerical results in this slide but you can refer to my paper if you’re interested. Because of the encoded priors and strong representation capacity of the implicit function networks, our IF-Defense can perform shape completion with only 200 points, and preserve its semantic information.</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0377B90-7937-4288-B2EF-F164564848FB}" type="slidenum">
              <a:rPr lang="zh-CN" altLang="en-US" smtClean="0"/>
              <a:t>15</a:t>
            </a:fld>
            <a:endParaRPr lang="zh-CN" altLang="en-US"/>
          </a:p>
        </p:txBody>
      </p:sp>
    </p:spTree>
    <p:extLst>
      <p:ext uri="{BB962C8B-B14F-4D97-AF65-F5344CB8AC3E}">
        <p14:creationId xmlns:p14="http://schemas.microsoft.com/office/powerpoint/2010/main" val="5017810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It seems that I still have some time, and I want to clarify</a:t>
            </a:r>
            <a:r>
              <a:rPr lang="en-US" altLang="zh-CN" sz="1200" kern="1200" baseline="0" dirty="0" smtClean="0">
                <a:solidFill>
                  <a:schemeClr val="tx1"/>
                </a:solidFill>
                <a:effectLst/>
                <a:latin typeface="+mn-lt"/>
                <a:ea typeface="+mn-ea"/>
                <a:cs typeface="+mn-cs"/>
              </a:rPr>
              <a:t> one point. Well, I have talked about this project with my friends and colleagues and a frequently asked question is why I use implicit function, why is it suitable for point cloud </a:t>
            </a:r>
            <a:r>
              <a:rPr lang="en-US" altLang="zh-CN" sz="1200" kern="1200" baseline="0" dirty="0" err="1" smtClean="0">
                <a:solidFill>
                  <a:schemeClr val="tx1"/>
                </a:solidFill>
                <a:effectLst/>
                <a:latin typeface="+mn-lt"/>
                <a:ea typeface="+mn-ea"/>
                <a:cs typeface="+mn-cs"/>
              </a:rPr>
              <a:t>adv</a:t>
            </a:r>
            <a:r>
              <a:rPr lang="en-US" altLang="zh-CN" sz="1200" kern="1200" baseline="0" dirty="0" smtClean="0">
                <a:solidFill>
                  <a:schemeClr val="tx1"/>
                </a:solidFill>
                <a:effectLst/>
                <a:latin typeface="+mn-lt"/>
                <a:ea typeface="+mn-ea"/>
                <a:cs typeface="+mn-cs"/>
              </a:rPr>
              <a:t> defense. I think I can discuss our motivation here. First of all, there is an aspect of attack effect called surface distortion which is not considered by previous methods, and we need shape priors to recover it. So a natural way is by leveraging the 3D reconstruction models, because they capture the clean shape manifold after </a:t>
            </a:r>
            <a:r>
              <a:rPr lang="en-US" altLang="zh-CN" sz="1200" kern="1200" baseline="0" dirty="0" err="1" smtClean="0">
                <a:solidFill>
                  <a:schemeClr val="tx1"/>
                </a:solidFill>
                <a:effectLst/>
                <a:latin typeface="+mn-lt"/>
                <a:ea typeface="+mn-ea"/>
                <a:cs typeface="+mn-cs"/>
              </a:rPr>
              <a:t>pretraining</a:t>
            </a:r>
            <a:r>
              <a:rPr lang="en-US" altLang="zh-CN" sz="1200" kern="1200" baseline="0" dirty="0" smtClean="0">
                <a:solidFill>
                  <a:schemeClr val="tx1"/>
                </a:solidFill>
                <a:effectLst/>
                <a:latin typeface="+mn-lt"/>
                <a:ea typeface="+mn-ea"/>
                <a:cs typeface="+mn-cs"/>
              </a:rPr>
              <a:t>. Then think about the output representation of the reconstruction model, there are two choices, explicit and implicit. If we use explicit representation, for example a point cloud </a:t>
            </a:r>
            <a:r>
              <a:rPr lang="en-US" altLang="zh-CN" sz="1200" kern="1200" baseline="0" dirty="0" err="1" smtClean="0">
                <a:solidFill>
                  <a:schemeClr val="tx1"/>
                </a:solidFill>
                <a:effectLst/>
                <a:latin typeface="+mn-lt"/>
                <a:ea typeface="+mn-ea"/>
                <a:cs typeface="+mn-cs"/>
              </a:rPr>
              <a:t>autoencoder</a:t>
            </a:r>
            <a:r>
              <a:rPr lang="en-US" altLang="zh-CN" sz="1200" kern="1200" baseline="0" dirty="0" smtClean="0">
                <a:solidFill>
                  <a:schemeClr val="tx1"/>
                </a:solidFill>
                <a:effectLst/>
                <a:latin typeface="+mn-lt"/>
                <a:ea typeface="+mn-ea"/>
                <a:cs typeface="+mn-cs"/>
              </a:rPr>
              <a:t> that directly outputs points, we can’t control the generated point distribution. If you still remember one of the baseline defense called SOR-AE, although it can also project the input shape to the clean shape manifold, it performs worse than IF-Defense because of the bad point distribution. Besides, if we use mesh or voxel based representation, it’s true that we can sample points from them using desired sampling pattern, but the errors in the reconstruction will degrade the defense performance.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smtClean="0">
                <a:solidFill>
                  <a:schemeClr val="tx1"/>
                </a:solidFill>
                <a:effectLst/>
                <a:latin typeface="+mn-lt"/>
                <a:ea typeface="+mn-ea"/>
                <a:cs typeface="+mn-cs"/>
              </a:rPr>
              <a:t>In contrast, if we use implicit representations such as implicit function networks, we can solve the above issues. We can leverage the information contained in the input to compensate the errors in the reconstruction, and optimize towards desired point distribution. Additionally, this optimization process is non-differentiable, thus making it difficult to attack by white-box methods.</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0377B90-7937-4288-B2EF-F164564848FB}" type="slidenum">
              <a:rPr lang="zh-CN" altLang="en-US" smtClean="0"/>
              <a:t>16</a:t>
            </a:fld>
            <a:endParaRPr lang="zh-CN" altLang="en-US"/>
          </a:p>
        </p:txBody>
      </p:sp>
    </p:spTree>
    <p:extLst>
      <p:ext uri="{BB962C8B-B14F-4D97-AF65-F5344CB8AC3E}">
        <p14:creationId xmlns:p14="http://schemas.microsoft.com/office/powerpoint/2010/main" val="3391502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Here I present some extra</a:t>
            </a:r>
            <a:r>
              <a:rPr lang="en-US" altLang="zh-CN" sz="1200" kern="1200" baseline="0" dirty="0" smtClean="0">
                <a:solidFill>
                  <a:schemeClr val="tx1"/>
                </a:solidFill>
                <a:effectLst/>
                <a:latin typeface="+mn-lt"/>
                <a:ea typeface="+mn-ea"/>
                <a:cs typeface="+mn-cs"/>
              </a:rPr>
              <a:t> experimental results. First is about the inference speed of different defense methods, which is crucial in real world deployment. I show the inference time in this table. Because of the optimization process, Opt and </a:t>
            </a:r>
            <a:r>
              <a:rPr lang="en-US" altLang="zh-CN" sz="1200" kern="1200" baseline="0" dirty="0" err="1" smtClean="0">
                <a:solidFill>
                  <a:schemeClr val="tx1"/>
                </a:solidFill>
                <a:effectLst/>
                <a:latin typeface="+mn-lt"/>
                <a:ea typeface="+mn-ea"/>
                <a:cs typeface="+mn-cs"/>
              </a:rPr>
              <a:t>Conv</a:t>
            </a:r>
            <a:r>
              <a:rPr lang="en-US" altLang="zh-CN" sz="1200" kern="1200" baseline="0" dirty="0" smtClean="0">
                <a:solidFill>
                  <a:schemeClr val="tx1"/>
                </a:solidFill>
                <a:effectLst/>
                <a:latin typeface="+mn-lt"/>
                <a:ea typeface="+mn-ea"/>
                <a:cs typeface="+mn-cs"/>
              </a:rPr>
              <a:t>-Opt are more time-consuming than previous methods. This is a big drawback of IF-Defense. But still, </a:t>
            </a:r>
            <a:r>
              <a:rPr lang="en-US" altLang="zh-CN" sz="1200" kern="1200" baseline="0" dirty="0" err="1" smtClean="0">
                <a:solidFill>
                  <a:schemeClr val="tx1"/>
                </a:solidFill>
                <a:effectLst/>
                <a:latin typeface="+mn-lt"/>
                <a:ea typeface="+mn-ea"/>
                <a:cs typeface="+mn-cs"/>
              </a:rPr>
              <a:t>Conv</a:t>
            </a:r>
            <a:r>
              <a:rPr lang="en-US" altLang="zh-CN" sz="1200" kern="1200" baseline="0" dirty="0" smtClean="0">
                <a:solidFill>
                  <a:schemeClr val="tx1"/>
                </a:solidFill>
                <a:effectLst/>
                <a:latin typeface="+mn-lt"/>
                <a:ea typeface="+mn-ea"/>
                <a:cs typeface="+mn-cs"/>
              </a:rPr>
              <a:t>-Opt reduces the inference time by ~40% compared to Opt, since </a:t>
            </a:r>
            <a:r>
              <a:rPr lang="en-US" altLang="zh-CN" sz="1200" kern="1200" baseline="0" dirty="0" err="1" smtClean="0">
                <a:solidFill>
                  <a:schemeClr val="tx1"/>
                </a:solidFill>
                <a:effectLst/>
                <a:latin typeface="+mn-lt"/>
                <a:ea typeface="+mn-ea"/>
                <a:cs typeface="+mn-cs"/>
              </a:rPr>
              <a:t>ConvONet</a:t>
            </a:r>
            <a:r>
              <a:rPr lang="en-US" altLang="zh-CN" sz="1200" kern="1200" baseline="0" dirty="0" smtClean="0">
                <a:solidFill>
                  <a:schemeClr val="tx1"/>
                </a:solidFill>
                <a:effectLst/>
                <a:latin typeface="+mn-lt"/>
                <a:ea typeface="+mn-ea"/>
                <a:cs typeface="+mn-cs"/>
              </a:rPr>
              <a:t> is more efficient and lightweight than </a:t>
            </a:r>
            <a:r>
              <a:rPr lang="en-US" altLang="zh-CN" sz="1200" kern="1200" baseline="0" dirty="0" err="1" smtClean="0">
                <a:solidFill>
                  <a:schemeClr val="tx1"/>
                </a:solidFill>
                <a:effectLst/>
                <a:latin typeface="+mn-lt"/>
                <a:ea typeface="+mn-ea"/>
                <a:cs typeface="+mn-cs"/>
              </a:rPr>
              <a:t>ONet</a:t>
            </a:r>
            <a:r>
              <a:rPr lang="en-US" altLang="zh-CN" sz="1200" kern="1200" baseline="0" dirty="0" smtClean="0">
                <a:solidFill>
                  <a:schemeClr val="tx1"/>
                </a:solidFill>
                <a:effectLst/>
                <a:latin typeface="+mn-lt"/>
                <a:ea typeface="+mn-ea"/>
                <a:cs typeface="+mn-cs"/>
              </a:rPr>
              <a:t>, indicating that IF-Defense can be further accelerated when combined more efficient implicit function network. Besides, we can leverage batch processing for offline applications. Overall, I think improving the speed of defense is a future direction.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smtClean="0">
                <a:solidFill>
                  <a:schemeClr val="tx1"/>
                </a:solidFill>
                <a:effectLst/>
                <a:latin typeface="+mn-lt"/>
                <a:ea typeface="+mn-ea"/>
                <a:cs typeface="+mn-cs"/>
              </a:rPr>
              <a:t>Another experiment is about adaptive attack. In the </a:t>
            </a:r>
            <a:r>
              <a:rPr lang="en-US" altLang="zh-CN" sz="1200" kern="1200" baseline="0" dirty="0" err="1" smtClean="0">
                <a:solidFill>
                  <a:schemeClr val="tx1"/>
                </a:solidFill>
                <a:effectLst/>
                <a:latin typeface="+mn-lt"/>
                <a:ea typeface="+mn-ea"/>
                <a:cs typeface="+mn-cs"/>
              </a:rPr>
              <a:t>adv</a:t>
            </a:r>
            <a:r>
              <a:rPr lang="en-US" altLang="zh-CN" sz="1200" kern="1200" baseline="0" dirty="0" smtClean="0">
                <a:solidFill>
                  <a:schemeClr val="tx1"/>
                </a:solidFill>
                <a:effectLst/>
                <a:latin typeface="+mn-lt"/>
                <a:ea typeface="+mn-ea"/>
                <a:cs typeface="+mn-cs"/>
              </a:rPr>
              <a:t> ML community, there is a principle that, it’s not sufficient to evaluate a proposed defense only on existing attacks. instead, we need to design an adaptive attack that targets on the proposed defense specifically, where the attacker is assumed to have full knowledge of the defense. As mentioned before, the optimization process that re-generates points from the implicit field is non-differentiable, blocking the gradient for a white-box attack, so we instead attack the implicit field. We design two loss, the first one is to distort the shape code z extracted by the encoder, the second one is to perturb the points off the surface, just recall that 0.5 is the GT probability for the object boundary. We optimize these two loss to generate </a:t>
            </a:r>
            <a:r>
              <a:rPr lang="en-US" altLang="zh-CN" sz="1200" kern="1200" baseline="0" dirty="0" err="1" smtClean="0">
                <a:solidFill>
                  <a:schemeClr val="tx1"/>
                </a:solidFill>
                <a:effectLst/>
                <a:latin typeface="+mn-lt"/>
                <a:ea typeface="+mn-ea"/>
                <a:cs typeface="+mn-cs"/>
              </a:rPr>
              <a:t>adv</a:t>
            </a:r>
            <a:r>
              <a:rPr lang="en-US" altLang="zh-CN" sz="1200" kern="1200" baseline="0" dirty="0" smtClean="0">
                <a:solidFill>
                  <a:schemeClr val="tx1"/>
                </a:solidFill>
                <a:effectLst/>
                <a:latin typeface="+mn-lt"/>
                <a:ea typeface="+mn-ea"/>
                <a:cs typeface="+mn-cs"/>
              </a:rPr>
              <a:t> point clouds. In order to compare adaptive attack with previous attacks, we constrain the Chamfer distance between clean and </a:t>
            </a:r>
            <a:r>
              <a:rPr lang="en-US" altLang="zh-CN" sz="1200" kern="1200" baseline="0" dirty="0" err="1" smtClean="0">
                <a:solidFill>
                  <a:schemeClr val="tx1"/>
                </a:solidFill>
                <a:effectLst/>
                <a:latin typeface="+mn-lt"/>
                <a:ea typeface="+mn-ea"/>
                <a:cs typeface="+mn-cs"/>
              </a:rPr>
              <a:t>adv</a:t>
            </a:r>
            <a:r>
              <a:rPr lang="en-US" altLang="zh-CN" sz="1200" kern="1200" baseline="0" dirty="0" smtClean="0">
                <a:solidFill>
                  <a:schemeClr val="tx1"/>
                </a:solidFill>
                <a:effectLst/>
                <a:latin typeface="+mn-lt"/>
                <a:ea typeface="+mn-ea"/>
                <a:cs typeface="+mn-cs"/>
              </a:rPr>
              <a:t> point clouds to be similar to the </a:t>
            </a:r>
            <a:r>
              <a:rPr lang="en-US" altLang="zh-CN" sz="1200" kern="1200" baseline="0" dirty="0" err="1" smtClean="0">
                <a:solidFill>
                  <a:schemeClr val="tx1"/>
                </a:solidFill>
                <a:effectLst/>
                <a:latin typeface="+mn-lt"/>
                <a:ea typeface="+mn-ea"/>
                <a:cs typeface="+mn-cs"/>
              </a:rPr>
              <a:t>kNN</a:t>
            </a:r>
            <a:r>
              <a:rPr lang="en-US" altLang="zh-CN" sz="1200" kern="1200" baseline="0" dirty="0" smtClean="0">
                <a:solidFill>
                  <a:schemeClr val="tx1"/>
                </a:solidFill>
                <a:effectLst/>
                <a:latin typeface="+mn-lt"/>
                <a:ea typeface="+mn-ea"/>
                <a:cs typeface="+mn-cs"/>
              </a:rPr>
              <a:t> attacks and follow its settings such as attack iterations. Here are the results, although the adaptive attack degrades the performance more significantly than previous attacks such as </a:t>
            </a:r>
            <a:r>
              <a:rPr lang="en-US" altLang="zh-CN" sz="1200" kern="1200" baseline="0" dirty="0" err="1" smtClean="0">
                <a:solidFill>
                  <a:schemeClr val="tx1"/>
                </a:solidFill>
                <a:effectLst/>
                <a:latin typeface="+mn-lt"/>
                <a:ea typeface="+mn-ea"/>
                <a:cs typeface="+mn-cs"/>
              </a:rPr>
              <a:t>kNN</a:t>
            </a:r>
            <a:r>
              <a:rPr lang="en-US" altLang="zh-CN" sz="1200" kern="1200" baseline="0" dirty="0" smtClean="0">
                <a:solidFill>
                  <a:schemeClr val="tx1"/>
                </a:solidFill>
                <a:effectLst/>
                <a:latin typeface="+mn-lt"/>
                <a:ea typeface="+mn-ea"/>
                <a:cs typeface="+mn-cs"/>
              </a:rPr>
              <a:t> attack, it’s still higher than 50%, which is an acceptable worst-case accuracy. We hypothesize that this is still because of the shape priors encoded in the decoder of the implicit function network. Even if the attack distorts the shape code, the decoder can still somehow mitigate the distortion by projecting it back to the clean shape manifold. So I think it would be an interesting future direction to study how to differentiate through the optimization process and break IF-Defense.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0377B90-7937-4288-B2EF-F164564848FB}" type="slidenum">
              <a:rPr lang="zh-CN" altLang="en-US" smtClean="0"/>
              <a:t>17</a:t>
            </a:fld>
            <a:endParaRPr lang="zh-CN" altLang="en-US"/>
          </a:p>
        </p:txBody>
      </p:sp>
    </p:spTree>
    <p:extLst>
      <p:ext uri="{BB962C8B-B14F-4D97-AF65-F5344CB8AC3E}">
        <p14:creationId xmlns:p14="http://schemas.microsoft.com/office/powerpoint/2010/main" val="18326116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Finally let me do</a:t>
            </a:r>
            <a:r>
              <a:rPr lang="en-US" altLang="zh-CN" sz="1200" kern="1200" baseline="0" dirty="0" smtClean="0">
                <a:solidFill>
                  <a:schemeClr val="tx1"/>
                </a:solidFill>
                <a:effectLst/>
                <a:latin typeface="+mn-lt"/>
                <a:ea typeface="+mn-ea"/>
                <a:cs typeface="+mn-cs"/>
              </a:rPr>
              <a:t> a summary here. In this project, we first conduct a comprehensive study of the effects of existing 3D </a:t>
            </a:r>
            <a:r>
              <a:rPr lang="en-US" altLang="zh-CN" sz="1200" kern="1200" baseline="0" dirty="0" err="1" smtClean="0">
                <a:solidFill>
                  <a:schemeClr val="tx1"/>
                </a:solidFill>
                <a:effectLst/>
                <a:latin typeface="+mn-lt"/>
                <a:ea typeface="+mn-ea"/>
                <a:cs typeface="+mn-cs"/>
              </a:rPr>
              <a:t>adv</a:t>
            </a:r>
            <a:r>
              <a:rPr lang="en-US" altLang="zh-CN" sz="1200" kern="1200" baseline="0" dirty="0" smtClean="0">
                <a:solidFill>
                  <a:schemeClr val="tx1"/>
                </a:solidFill>
                <a:effectLst/>
                <a:latin typeface="+mn-lt"/>
                <a:ea typeface="+mn-ea"/>
                <a:cs typeface="+mn-cs"/>
              </a:rPr>
              <a:t> attacks. Then, we analyze shortcomings of previous defense and propose a general framework named IF-Defense to simultaneously address all of them. Additionally, in order to alleviate the errors in the implicit fields output by the network, we introduce an optimization based method to restore points directly from the implicit representation. Finally, we achieve new SOTA defense performance against all the attacks on five typical point cloud networks. Based on this work, a paper is submitted to CVPR’21, of which I am the first author.</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0377B90-7937-4288-B2EF-F164564848FB}" type="slidenum">
              <a:rPr lang="zh-CN" altLang="en-US" smtClean="0"/>
              <a:t>18</a:t>
            </a:fld>
            <a:endParaRPr lang="zh-CN" altLang="en-US"/>
          </a:p>
        </p:txBody>
      </p:sp>
    </p:spTree>
    <p:extLst>
      <p:ext uri="{BB962C8B-B14F-4D97-AF65-F5344CB8AC3E}">
        <p14:creationId xmlns:p14="http://schemas.microsoft.com/office/powerpoint/2010/main" val="5396923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About future directions, first I think we can test some other networks like the </a:t>
            </a:r>
            <a:r>
              <a:rPr lang="en-US" altLang="zh-CN" sz="1200" kern="1200" dirty="0" err="1" smtClean="0">
                <a:solidFill>
                  <a:schemeClr val="tx1"/>
                </a:solidFill>
                <a:effectLst/>
                <a:latin typeface="+mn-lt"/>
                <a:ea typeface="+mn-ea"/>
                <a:cs typeface="+mn-cs"/>
              </a:rPr>
              <a:t>submanifold</a:t>
            </a:r>
            <a:r>
              <a:rPr lang="en-US" altLang="zh-CN" sz="1200" kern="1200" dirty="0" smtClean="0">
                <a:solidFill>
                  <a:schemeClr val="tx1"/>
                </a:solidFill>
                <a:effectLst/>
                <a:latin typeface="+mn-lt"/>
                <a:ea typeface="+mn-ea"/>
                <a:cs typeface="+mn-cs"/>
              </a:rPr>
              <a:t> or sparse convolution models,</a:t>
            </a:r>
            <a:r>
              <a:rPr lang="en-US" altLang="zh-CN" sz="1200" kern="1200" baseline="0" dirty="0" smtClean="0">
                <a:solidFill>
                  <a:schemeClr val="tx1"/>
                </a:solidFill>
                <a:effectLst/>
                <a:latin typeface="+mn-lt"/>
                <a:ea typeface="+mn-ea"/>
                <a:cs typeface="+mn-cs"/>
              </a:rPr>
              <a:t> for example the </a:t>
            </a:r>
            <a:r>
              <a:rPr lang="en-US" altLang="zh-CN" sz="1200" kern="1200" baseline="0" dirty="0" err="1" smtClean="0">
                <a:solidFill>
                  <a:schemeClr val="tx1"/>
                </a:solidFill>
                <a:effectLst/>
                <a:latin typeface="+mn-lt"/>
                <a:ea typeface="+mn-ea"/>
                <a:cs typeface="+mn-cs"/>
              </a:rPr>
              <a:t>Minkovski</a:t>
            </a:r>
            <a:r>
              <a:rPr lang="en-US" altLang="zh-CN" sz="1200" kern="1200" baseline="0" dirty="0" smtClean="0">
                <a:solidFill>
                  <a:schemeClr val="tx1"/>
                </a:solidFill>
                <a:effectLst/>
                <a:latin typeface="+mn-lt"/>
                <a:ea typeface="+mn-ea"/>
                <a:cs typeface="+mn-cs"/>
              </a:rPr>
              <a:t> convolution. These modules are commonly used in point cloud detection and segmentation tasks.</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smtClean="0">
                <a:solidFill>
                  <a:schemeClr val="tx1"/>
                </a:solidFill>
                <a:effectLst/>
                <a:latin typeface="+mn-lt"/>
                <a:ea typeface="+mn-ea"/>
                <a:cs typeface="+mn-cs"/>
              </a:rPr>
              <a:t>Also, I’m currently doing a project studying the black-box attack in point cloud, where we want to attack the model without knowledge of its architecture and parameters. This is a more practical settings in reality. In 2D black-box attack, the attackers mainly rely on changing the pixel values and exhaustive search. This is a very famous method called Boundary attack. Assume we want to attack a cat image to let the model predict dog for it. We first initialize from a dog, and then go to the model’s decision boundary between cat and dog, and move along the boundary to find the best location that has the least perturbation under some measurements. But there are many problems if we directly apply this method to 3D. First, 3D attacks can perform perturbation as well as adding and dropping, it’s unclear how to incorporate adding and dropping in this framework. Secondly, since point clouds are unordered data, there is no clear correspondence between two point sets. This poses difficulty on searching. I have tried applying some 2D black-box attack on 3D, and find them very time-consuming.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smtClean="0">
                <a:solidFill>
                  <a:schemeClr val="tx1"/>
                </a:solidFill>
                <a:effectLst/>
                <a:latin typeface="+mn-lt"/>
                <a:ea typeface="+mn-ea"/>
                <a:cs typeface="+mn-cs"/>
              </a:rPr>
              <a:t>To accelerate the attack, I think we can borrow ideas from 2D subspace attack. We can identify salient or semantically meaningful parts of a point cloud, and constrain the attacks in these regions. For example the head of a car or the wing of an airplane. I’m having some progress in this direction so far.</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A0377B90-7937-4288-B2EF-F164564848FB}" type="slidenum">
              <a:rPr lang="zh-CN" altLang="en-US" smtClean="0"/>
              <a:t>19</a:t>
            </a:fld>
            <a:endParaRPr lang="zh-CN" altLang="en-US"/>
          </a:p>
        </p:txBody>
      </p:sp>
    </p:spTree>
    <p:extLst>
      <p:ext uri="{BB962C8B-B14F-4D97-AF65-F5344CB8AC3E}">
        <p14:creationId xmlns:p14="http://schemas.microsoft.com/office/powerpoint/2010/main" val="4088824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OK so let’s start with adversarial machine learning. Although</a:t>
            </a:r>
            <a:r>
              <a:rPr lang="en-US" altLang="zh-CN" sz="1200" kern="1200" baseline="0" dirty="0" smtClean="0">
                <a:solidFill>
                  <a:schemeClr val="tx1"/>
                </a:solidFill>
                <a:effectLst/>
                <a:latin typeface="+mn-lt"/>
                <a:ea typeface="+mn-ea"/>
                <a:cs typeface="+mn-cs"/>
              </a:rPr>
              <a:t> deep neural networks have achieved super-human performance in many tasks, previous works show that, by adding some well-designed but imperceptible noises to the input data, the networks will predict wrong answers with high confidence. And this kind of examples are called </a:t>
            </a:r>
            <a:r>
              <a:rPr lang="en-US" altLang="zh-CN" sz="1200" kern="1200" baseline="0" dirty="0" err="1" smtClean="0">
                <a:solidFill>
                  <a:schemeClr val="tx1"/>
                </a:solidFill>
                <a:effectLst/>
                <a:latin typeface="+mn-lt"/>
                <a:ea typeface="+mn-ea"/>
                <a:cs typeface="+mn-cs"/>
              </a:rPr>
              <a:t>adv</a:t>
            </a:r>
            <a:r>
              <a:rPr lang="en-US" altLang="zh-CN" sz="1200" kern="1200" baseline="0" dirty="0" smtClean="0">
                <a:solidFill>
                  <a:schemeClr val="tx1"/>
                </a:solidFill>
                <a:effectLst/>
                <a:latin typeface="+mn-lt"/>
                <a:ea typeface="+mn-ea"/>
                <a:cs typeface="+mn-cs"/>
              </a:rPr>
              <a:t> examples. The </a:t>
            </a:r>
            <a:r>
              <a:rPr lang="en-US" altLang="zh-CN" sz="1200" kern="1200" baseline="0" dirty="0" err="1" smtClean="0">
                <a:solidFill>
                  <a:schemeClr val="tx1"/>
                </a:solidFill>
                <a:effectLst/>
                <a:latin typeface="+mn-lt"/>
                <a:ea typeface="+mn-ea"/>
                <a:cs typeface="+mn-cs"/>
              </a:rPr>
              <a:t>adv</a:t>
            </a:r>
            <a:r>
              <a:rPr lang="en-US" altLang="zh-CN" sz="1200" kern="1200" baseline="0" dirty="0" smtClean="0">
                <a:solidFill>
                  <a:schemeClr val="tx1"/>
                </a:solidFill>
                <a:effectLst/>
                <a:latin typeface="+mn-lt"/>
                <a:ea typeface="+mn-ea"/>
                <a:cs typeface="+mn-cs"/>
              </a:rPr>
              <a:t> attack and defense studies how to generate and defend against such examples. They form the fundamental problems of </a:t>
            </a:r>
            <a:r>
              <a:rPr lang="en-US" altLang="zh-CN" sz="1200" kern="1200" baseline="0" dirty="0" err="1" smtClean="0">
                <a:solidFill>
                  <a:schemeClr val="tx1"/>
                </a:solidFill>
                <a:effectLst/>
                <a:latin typeface="+mn-lt"/>
                <a:ea typeface="+mn-ea"/>
                <a:cs typeface="+mn-cs"/>
              </a:rPr>
              <a:t>adv</a:t>
            </a:r>
            <a:r>
              <a:rPr lang="en-US" altLang="zh-CN" sz="1200" kern="1200" baseline="0" dirty="0" smtClean="0">
                <a:solidFill>
                  <a:schemeClr val="tx1"/>
                </a:solidFill>
                <a:effectLst/>
                <a:latin typeface="+mn-lt"/>
                <a:ea typeface="+mn-ea"/>
                <a:cs typeface="+mn-cs"/>
              </a:rPr>
              <a:t> ML.</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smtClean="0">
                <a:solidFill>
                  <a:schemeClr val="tx1"/>
                </a:solidFill>
                <a:effectLst/>
                <a:latin typeface="+mn-lt"/>
                <a:ea typeface="+mn-ea"/>
                <a:cs typeface="+mn-cs"/>
              </a:rPr>
              <a:t>So why this topic is so important? Here I quote from a talk in this year’s ECCV workshop on </a:t>
            </a:r>
            <a:r>
              <a:rPr lang="en-US" altLang="zh-CN" sz="1200" kern="1200" baseline="0" dirty="0" err="1" smtClean="0">
                <a:solidFill>
                  <a:schemeClr val="tx1"/>
                </a:solidFill>
                <a:effectLst/>
                <a:latin typeface="+mn-lt"/>
                <a:ea typeface="+mn-ea"/>
                <a:cs typeface="+mn-cs"/>
              </a:rPr>
              <a:t>adv</a:t>
            </a:r>
            <a:r>
              <a:rPr lang="en-US" altLang="zh-CN" sz="1200" kern="1200" baseline="0" dirty="0" smtClean="0">
                <a:solidFill>
                  <a:schemeClr val="tx1"/>
                </a:solidFill>
                <a:effectLst/>
                <a:latin typeface="+mn-lt"/>
                <a:ea typeface="+mn-ea"/>
                <a:cs typeface="+mn-cs"/>
              </a:rPr>
              <a:t> robustness, which answers this question in three folds. First, adversarial defense can protect ML systems from potential adversary and ensure their security. Secondly, adversarial robustness is believed to be the worst-case robustness of a model, which holds the lower bound of the performance it will achieve under some perturbations or noises. Thirdly, we can interpret some abnormal behaviors of deep networks using theories from </a:t>
            </a:r>
            <a:r>
              <a:rPr lang="en-US" altLang="zh-CN" sz="1200" kern="1200" baseline="0" dirty="0" err="1" smtClean="0">
                <a:solidFill>
                  <a:schemeClr val="tx1"/>
                </a:solidFill>
                <a:effectLst/>
                <a:latin typeface="+mn-lt"/>
                <a:ea typeface="+mn-ea"/>
                <a:cs typeface="+mn-cs"/>
              </a:rPr>
              <a:t>adv</a:t>
            </a:r>
            <a:r>
              <a:rPr lang="en-US" altLang="zh-CN" sz="1200" kern="1200" baseline="0" dirty="0" smtClean="0">
                <a:solidFill>
                  <a:schemeClr val="tx1"/>
                </a:solidFill>
                <a:effectLst/>
                <a:latin typeface="+mn-lt"/>
                <a:ea typeface="+mn-ea"/>
                <a:cs typeface="+mn-cs"/>
              </a:rPr>
              <a:t> ML, thus measuring the progress of ML algorithms towards human-level abilities.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smtClean="0">
                <a:solidFill>
                  <a:schemeClr val="tx1"/>
                </a:solidFill>
                <a:effectLst/>
                <a:latin typeface="+mn-lt"/>
                <a:ea typeface="+mn-ea"/>
                <a:cs typeface="+mn-cs"/>
              </a:rPr>
              <a:t>And h</a:t>
            </a:r>
            <a:r>
              <a:rPr lang="en-US" altLang="zh-CN" sz="1200" kern="1200" dirty="0" smtClean="0">
                <a:solidFill>
                  <a:schemeClr val="tx1"/>
                </a:solidFill>
                <a:effectLst/>
                <a:latin typeface="+mn-lt"/>
                <a:ea typeface="+mn-ea"/>
                <a:cs typeface="+mn-cs"/>
              </a:rPr>
              <a:t>ere I’d like to briefly</a:t>
            </a:r>
            <a:r>
              <a:rPr lang="en-US" altLang="zh-CN" sz="1200" kern="1200" baseline="0" dirty="0" smtClean="0">
                <a:solidFill>
                  <a:schemeClr val="tx1"/>
                </a:solidFill>
                <a:effectLst/>
                <a:latin typeface="+mn-lt"/>
                <a:ea typeface="+mn-ea"/>
                <a:cs typeface="+mn-cs"/>
              </a:rPr>
              <a:t> introduce how to perform </a:t>
            </a:r>
            <a:r>
              <a:rPr lang="en-US" altLang="zh-CN" sz="1200" kern="1200" baseline="0" dirty="0" err="1" smtClean="0">
                <a:solidFill>
                  <a:schemeClr val="tx1"/>
                </a:solidFill>
                <a:effectLst/>
                <a:latin typeface="+mn-lt"/>
                <a:ea typeface="+mn-ea"/>
                <a:cs typeface="+mn-cs"/>
              </a:rPr>
              <a:t>adv</a:t>
            </a:r>
            <a:r>
              <a:rPr lang="en-US" altLang="zh-CN" sz="1200" kern="1200" baseline="0" dirty="0" smtClean="0">
                <a:solidFill>
                  <a:schemeClr val="tx1"/>
                </a:solidFill>
                <a:effectLst/>
                <a:latin typeface="+mn-lt"/>
                <a:ea typeface="+mn-ea"/>
                <a:cs typeface="+mn-cs"/>
              </a:rPr>
              <a:t> attacks. Basically there are two settings of attack, namely white-box and black-box. For white-box attack, the attackers know the architecture and weight of the victim models, so they can simply use gradient ascent. Take the classification task for example, we input this image x to the model, compute the cross-entropy loss J and the gradient of J w.r.t. x. Then we multiply the gradient with a factor \alpha and add it to x and repeat this process for several times until getting a wrong prediction. This is simply gradient ascent right. Besides, for black-box attack, the attackers have no knowledge about the victim models. So they can only query the model by modify the input and observe the output prediction. Then use some searching methods like binary search or evolution algorithm to get the optimal solution. Overall, </a:t>
            </a:r>
            <a:r>
              <a:rPr lang="en-US" altLang="zh-CN" sz="1200" kern="1200" baseline="0" dirty="0" err="1" smtClean="0">
                <a:solidFill>
                  <a:schemeClr val="tx1"/>
                </a:solidFill>
                <a:effectLst/>
                <a:latin typeface="+mn-lt"/>
                <a:ea typeface="+mn-ea"/>
                <a:cs typeface="+mn-cs"/>
              </a:rPr>
              <a:t>adv</a:t>
            </a:r>
            <a:r>
              <a:rPr lang="en-US" altLang="zh-CN" sz="1200" kern="1200" baseline="0" dirty="0" smtClean="0">
                <a:solidFill>
                  <a:schemeClr val="tx1"/>
                </a:solidFill>
                <a:effectLst/>
                <a:latin typeface="+mn-lt"/>
                <a:ea typeface="+mn-ea"/>
                <a:cs typeface="+mn-cs"/>
              </a:rPr>
              <a:t> ML is a widely studied topic in the 2D image domain.</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0377B90-7937-4288-B2EF-F164564848FB}" type="slidenum">
              <a:rPr lang="zh-CN" altLang="en-US" smtClean="0"/>
              <a:t>2</a:t>
            </a:fld>
            <a:endParaRPr lang="zh-CN" altLang="en-US"/>
          </a:p>
        </p:txBody>
      </p:sp>
    </p:spTree>
    <p:extLst>
      <p:ext uri="{BB962C8B-B14F-4D97-AF65-F5344CB8AC3E}">
        <p14:creationId xmlns:p14="http://schemas.microsoft.com/office/powerpoint/2010/main" val="963495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Another possible direction is that, we can</a:t>
            </a:r>
            <a:r>
              <a:rPr lang="en-US" altLang="zh-CN" sz="1200" kern="1200" baseline="0" dirty="0" smtClean="0">
                <a:solidFill>
                  <a:schemeClr val="tx1"/>
                </a:solidFill>
                <a:effectLst/>
                <a:latin typeface="+mn-lt"/>
                <a:ea typeface="+mn-ea"/>
                <a:cs typeface="+mn-cs"/>
              </a:rPr>
              <a:t> leverage adversarial training to improve </a:t>
            </a:r>
            <a:r>
              <a:rPr lang="en-US" altLang="zh-CN" sz="1200" kern="1200" baseline="0" dirty="0" err="1" smtClean="0">
                <a:solidFill>
                  <a:schemeClr val="tx1"/>
                </a:solidFill>
                <a:effectLst/>
                <a:latin typeface="+mn-lt"/>
                <a:ea typeface="+mn-ea"/>
                <a:cs typeface="+mn-cs"/>
              </a:rPr>
              <a:t>LiDAR</a:t>
            </a:r>
            <a:r>
              <a:rPr lang="en-US" altLang="zh-CN" sz="1200" kern="1200" baseline="0" dirty="0" smtClean="0">
                <a:solidFill>
                  <a:schemeClr val="tx1"/>
                </a:solidFill>
                <a:effectLst/>
                <a:latin typeface="+mn-lt"/>
                <a:ea typeface="+mn-ea"/>
                <a:cs typeface="+mn-cs"/>
              </a:rPr>
              <a:t> detector’s robustness against occlusions. There are similar works in the 2D image domain. For example, the A-Fast-RCNN published on CVPR 2017. They propose to improve the model’s robustness using adversarial examples. Concretely, they generate occlusion masks to make the objects harder to detect. But the question is, these </a:t>
            </a:r>
            <a:r>
              <a:rPr lang="en-US" altLang="zh-CN" sz="1200" kern="1200" baseline="0" dirty="0" err="1" smtClean="0">
                <a:solidFill>
                  <a:schemeClr val="tx1"/>
                </a:solidFill>
                <a:effectLst/>
                <a:latin typeface="+mn-lt"/>
                <a:ea typeface="+mn-ea"/>
                <a:cs typeface="+mn-cs"/>
              </a:rPr>
              <a:t>adv</a:t>
            </a:r>
            <a:r>
              <a:rPr lang="en-US" altLang="zh-CN" sz="1200" kern="1200" baseline="0" dirty="0" smtClean="0">
                <a:solidFill>
                  <a:schemeClr val="tx1"/>
                </a:solidFill>
                <a:effectLst/>
                <a:latin typeface="+mn-lt"/>
                <a:ea typeface="+mn-ea"/>
                <a:cs typeface="+mn-cs"/>
              </a:rPr>
              <a:t> images look unrealistic, which can harm the model training.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smtClean="0">
                <a:solidFill>
                  <a:schemeClr val="tx1"/>
                </a:solidFill>
                <a:effectLst/>
                <a:latin typeface="+mn-lt"/>
                <a:ea typeface="+mn-ea"/>
                <a:cs typeface="+mn-cs"/>
              </a:rPr>
              <a:t>But in 3D, the occlusions and noises are very common in the </a:t>
            </a:r>
            <a:r>
              <a:rPr lang="en-US" altLang="zh-CN" sz="1200" kern="1200" baseline="0" dirty="0" err="1" smtClean="0">
                <a:solidFill>
                  <a:schemeClr val="tx1"/>
                </a:solidFill>
                <a:effectLst/>
                <a:latin typeface="+mn-lt"/>
                <a:ea typeface="+mn-ea"/>
                <a:cs typeface="+mn-cs"/>
              </a:rPr>
              <a:t>LiDAR</a:t>
            </a:r>
            <a:r>
              <a:rPr lang="en-US" altLang="zh-CN" sz="1200" kern="1200" baseline="0" dirty="0" smtClean="0">
                <a:solidFill>
                  <a:schemeClr val="tx1"/>
                </a:solidFill>
                <a:effectLst/>
                <a:latin typeface="+mn-lt"/>
                <a:ea typeface="+mn-ea"/>
                <a:cs typeface="+mn-cs"/>
              </a:rPr>
              <a:t> point clouds. As shown here, the cars are bounded by the green boxes, you can see that we only have partial observations of them because of occlusions. So I think we can generate </a:t>
            </a:r>
            <a:r>
              <a:rPr lang="en-US" altLang="zh-CN" sz="1200" kern="1200" baseline="0" dirty="0" err="1" smtClean="0">
                <a:solidFill>
                  <a:schemeClr val="tx1"/>
                </a:solidFill>
                <a:effectLst/>
                <a:latin typeface="+mn-lt"/>
                <a:ea typeface="+mn-ea"/>
                <a:cs typeface="+mn-cs"/>
              </a:rPr>
              <a:t>adv</a:t>
            </a:r>
            <a:r>
              <a:rPr lang="en-US" altLang="zh-CN" sz="1200" kern="1200" baseline="0" dirty="0" smtClean="0">
                <a:solidFill>
                  <a:schemeClr val="tx1"/>
                </a:solidFill>
                <a:effectLst/>
                <a:latin typeface="+mn-lt"/>
                <a:ea typeface="+mn-ea"/>
                <a:cs typeface="+mn-cs"/>
              </a:rPr>
              <a:t> examples to make </a:t>
            </a:r>
            <a:r>
              <a:rPr lang="en-US" altLang="zh-CN" sz="1200" kern="1200" baseline="0" dirty="0" err="1" smtClean="0">
                <a:solidFill>
                  <a:schemeClr val="tx1"/>
                </a:solidFill>
                <a:effectLst/>
                <a:latin typeface="+mn-lt"/>
                <a:ea typeface="+mn-ea"/>
                <a:cs typeface="+mn-cs"/>
              </a:rPr>
              <a:t>LiDAR</a:t>
            </a:r>
            <a:r>
              <a:rPr lang="en-US" altLang="zh-CN" sz="1200" kern="1200" baseline="0" dirty="0" smtClean="0">
                <a:solidFill>
                  <a:schemeClr val="tx1"/>
                </a:solidFill>
                <a:effectLst/>
                <a:latin typeface="+mn-lt"/>
                <a:ea typeface="+mn-ea"/>
                <a:cs typeface="+mn-cs"/>
              </a:rPr>
              <a:t> point cloud detectors more robust. Actually your group have a CVPR 2020 paper about physically realizable adversarial examples for </a:t>
            </a:r>
            <a:r>
              <a:rPr lang="en-US" altLang="zh-CN" sz="1200" kern="1200" baseline="0" dirty="0" err="1" smtClean="0">
                <a:solidFill>
                  <a:schemeClr val="tx1"/>
                </a:solidFill>
                <a:effectLst/>
                <a:latin typeface="+mn-lt"/>
                <a:ea typeface="+mn-ea"/>
                <a:cs typeface="+mn-cs"/>
              </a:rPr>
              <a:t>LiDAR</a:t>
            </a:r>
            <a:r>
              <a:rPr lang="en-US" altLang="zh-CN" sz="1200" kern="1200" baseline="0" dirty="0" smtClean="0">
                <a:solidFill>
                  <a:schemeClr val="tx1"/>
                </a:solidFill>
                <a:effectLst/>
                <a:latin typeface="+mn-lt"/>
                <a:ea typeface="+mn-ea"/>
                <a:cs typeface="+mn-cs"/>
              </a:rPr>
              <a:t> object detectors, which shows promising results by training on </a:t>
            </a:r>
            <a:r>
              <a:rPr lang="en-US" altLang="zh-CN" sz="1200" kern="1200" baseline="0" dirty="0" err="1" smtClean="0">
                <a:solidFill>
                  <a:schemeClr val="tx1"/>
                </a:solidFill>
                <a:effectLst/>
                <a:latin typeface="+mn-lt"/>
                <a:ea typeface="+mn-ea"/>
                <a:cs typeface="+mn-cs"/>
              </a:rPr>
              <a:t>adv</a:t>
            </a:r>
            <a:r>
              <a:rPr lang="en-US" altLang="zh-CN" sz="1200" kern="1200" baseline="0" dirty="0" smtClean="0">
                <a:solidFill>
                  <a:schemeClr val="tx1"/>
                </a:solidFill>
                <a:effectLst/>
                <a:latin typeface="+mn-lt"/>
                <a:ea typeface="+mn-ea"/>
                <a:cs typeface="+mn-cs"/>
              </a:rPr>
              <a:t> objects. I think we can further extend it to other issues such as occlusions and noises.</a:t>
            </a:r>
            <a:endParaRPr lang="zh-CN" altLang="zh-CN" sz="1200" kern="1200" dirty="0" smtClean="0">
              <a:solidFill>
                <a:schemeClr val="tx1"/>
              </a:solidFill>
              <a:effectLst/>
              <a:latin typeface="+mn-lt"/>
              <a:ea typeface="+mn-ea"/>
              <a:cs typeface="+mn-cs"/>
            </a:endParaRPr>
          </a:p>
          <a:p>
            <a:endParaRPr lang="en-US" altLang="zh-CN" dirty="0" smtClean="0"/>
          </a:p>
          <a:p>
            <a:r>
              <a:rPr lang="en-US" altLang="zh-CN" dirty="0" smtClean="0"/>
              <a:t>Overall, I think there are still many to be explored in the 3D</a:t>
            </a:r>
            <a:r>
              <a:rPr lang="en-US" altLang="zh-CN" baseline="0" dirty="0" smtClean="0"/>
              <a:t> robustness topic. And that’s all for my talk today. Thank you for listening! Are there any questions?</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A0377B90-7937-4288-B2EF-F164564848FB}" type="slidenum">
              <a:rPr lang="zh-CN" altLang="en-US" smtClean="0"/>
              <a:t>20</a:t>
            </a:fld>
            <a:endParaRPr lang="zh-CN" altLang="en-US"/>
          </a:p>
        </p:txBody>
      </p:sp>
    </p:spTree>
    <p:extLst>
      <p:ext uri="{BB962C8B-B14F-4D97-AF65-F5344CB8AC3E}">
        <p14:creationId xmlns:p14="http://schemas.microsoft.com/office/powerpoint/2010/main" val="380985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Good, as numerous</a:t>
            </a:r>
            <a:r>
              <a:rPr lang="en-US" altLang="zh-CN" sz="1200" kern="1200" baseline="0" dirty="0" smtClean="0">
                <a:solidFill>
                  <a:schemeClr val="tx1"/>
                </a:solidFill>
                <a:effectLst/>
                <a:latin typeface="+mn-lt"/>
                <a:ea typeface="+mn-ea"/>
                <a:cs typeface="+mn-cs"/>
              </a:rPr>
              <a:t> algorithms are proposed for 2D attack and defense, why we need to study them in 3D point clouds? First, as the direct output of 3D sensors such as </a:t>
            </a:r>
            <a:r>
              <a:rPr lang="en-US" altLang="zh-CN" sz="1200" kern="1200" baseline="0" dirty="0" err="1" smtClean="0">
                <a:solidFill>
                  <a:schemeClr val="tx1"/>
                </a:solidFill>
                <a:effectLst/>
                <a:latin typeface="+mn-lt"/>
                <a:ea typeface="+mn-ea"/>
                <a:cs typeface="+mn-cs"/>
              </a:rPr>
              <a:t>LiDAR</a:t>
            </a:r>
            <a:r>
              <a:rPr lang="en-US" altLang="zh-CN" sz="1200" kern="1200" baseline="0" dirty="0" smtClean="0">
                <a:solidFill>
                  <a:schemeClr val="tx1"/>
                </a:solidFill>
                <a:effectLst/>
                <a:latin typeface="+mn-lt"/>
                <a:ea typeface="+mn-ea"/>
                <a:cs typeface="+mn-cs"/>
              </a:rPr>
              <a:t> and RGB-D scan, point clouds are used in many safety-critical applications like self-driving cars and robotics, and we need to ensure their security. Secondly, raw point clouds obtained by sensors naturally have occlusion, noise and </a:t>
            </a:r>
            <a:r>
              <a:rPr lang="en-US" altLang="zh-CN" sz="1200" kern="1200" baseline="0" dirty="0" err="1" smtClean="0">
                <a:solidFill>
                  <a:schemeClr val="tx1"/>
                </a:solidFill>
                <a:effectLst/>
                <a:latin typeface="+mn-lt"/>
                <a:ea typeface="+mn-ea"/>
                <a:cs typeface="+mn-cs"/>
              </a:rPr>
              <a:t>sparsity</a:t>
            </a:r>
            <a:r>
              <a:rPr lang="en-US" altLang="zh-CN" sz="1200" kern="1200" baseline="0" dirty="0" smtClean="0">
                <a:solidFill>
                  <a:schemeClr val="tx1"/>
                </a:solidFill>
                <a:effectLst/>
                <a:latin typeface="+mn-lt"/>
                <a:ea typeface="+mn-ea"/>
                <a:cs typeface="+mn-cs"/>
              </a:rPr>
              <a:t> issues, so </a:t>
            </a:r>
            <a:r>
              <a:rPr lang="en-US" altLang="zh-CN" sz="1200" kern="1200" baseline="0" dirty="0" err="1" smtClean="0">
                <a:solidFill>
                  <a:schemeClr val="tx1"/>
                </a:solidFill>
                <a:effectLst/>
                <a:latin typeface="+mn-lt"/>
                <a:ea typeface="+mn-ea"/>
                <a:cs typeface="+mn-cs"/>
              </a:rPr>
              <a:t>adv</a:t>
            </a:r>
            <a:r>
              <a:rPr lang="en-US" altLang="zh-CN" sz="1200" kern="1200" baseline="0" dirty="0" smtClean="0">
                <a:solidFill>
                  <a:schemeClr val="tx1"/>
                </a:solidFill>
                <a:effectLst/>
                <a:latin typeface="+mn-lt"/>
                <a:ea typeface="+mn-ea"/>
                <a:cs typeface="+mn-cs"/>
              </a:rPr>
              <a:t> defense can improve point cloud networks’ robustness against these problems. Moreover, 3D attacks are quite different from their 2D counterparts. While 2D attacks change each pixel’s value, 3D attacks can not only perturb point coordinates, but also change the number of points by adding or dropping. This is because point clouds are unstructured data, while images have regular grid structures.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smtClean="0">
                <a:solidFill>
                  <a:schemeClr val="tx1"/>
                </a:solidFill>
                <a:effectLst/>
                <a:latin typeface="+mn-lt"/>
                <a:ea typeface="+mn-ea"/>
                <a:cs typeface="+mn-cs"/>
              </a:rPr>
              <a:t>Therefore, we think point cloud </a:t>
            </a:r>
            <a:r>
              <a:rPr lang="en-US" altLang="zh-CN" sz="1200" kern="1200" baseline="0" dirty="0" err="1" smtClean="0">
                <a:solidFill>
                  <a:schemeClr val="tx1"/>
                </a:solidFill>
                <a:effectLst/>
                <a:latin typeface="+mn-lt"/>
                <a:ea typeface="+mn-ea"/>
                <a:cs typeface="+mn-cs"/>
              </a:rPr>
              <a:t>adv</a:t>
            </a:r>
            <a:r>
              <a:rPr lang="en-US" altLang="zh-CN" sz="1200" kern="1200" baseline="0" dirty="0" smtClean="0">
                <a:solidFill>
                  <a:schemeClr val="tx1"/>
                </a:solidFill>
                <a:effectLst/>
                <a:latin typeface="+mn-lt"/>
                <a:ea typeface="+mn-ea"/>
                <a:cs typeface="+mn-cs"/>
              </a:rPr>
              <a:t> ML is not just a simple extension from 2D, we hope to identify and tackle those 3D-specific issues.</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0377B90-7937-4288-B2EF-F164564848FB}" type="slidenum">
              <a:rPr lang="zh-CN" altLang="en-US" smtClean="0"/>
              <a:t>3</a:t>
            </a:fld>
            <a:endParaRPr lang="zh-CN" altLang="en-US"/>
          </a:p>
        </p:txBody>
      </p:sp>
    </p:spTree>
    <p:extLst>
      <p:ext uri="{BB962C8B-B14F-4D97-AF65-F5344CB8AC3E}">
        <p14:creationId xmlns:p14="http://schemas.microsoft.com/office/powerpoint/2010/main" val="4208441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So back</a:t>
            </a:r>
            <a:r>
              <a:rPr lang="en-US" altLang="zh-CN" sz="1200" kern="1200" baseline="0" dirty="0" smtClean="0">
                <a:solidFill>
                  <a:schemeClr val="tx1"/>
                </a:solidFill>
                <a:effectLst/>
                <a:latin typeface="+mn-lt"/>
                <a:ea typeface="+mn-ea"/>
                <a:cs typeface="+mn-cs"/>
              </a:rPr>
              <a:t> to</a:t>
            </a:r>
            <a:r>
              <a:rPr lang="en-US" altLang="zh-CN" sz="1200" kern="1200" dirty="0" smtClean="0">
                <a:solidFill>
                  <a:schemeClr val="tx1"/>
                </a:solidFill>
                <a:effectLst/>
                <a:latin typeface="+mn-lt"/>
                <a:ea typeface="+mn-ea"/>
                <a:cs typeface="+mn-cs"/>
              </a:rPr>
              <a:t> our</a:t>
            </a:r>
            <a:r>
              <a:rPr lang="en-US" altLang="zh-CN" sz="1200" kern="1200" baseline="0" dirty="0" smtClean="0">
                <a:solidFill>
                  <a:schemeClr val="tx1"/>
                </a:solidFill>
                <a:effectLst/>
                <a:latin typeface="+mn-lt"/>
                <a:ea typeface="+mn-ea"/>
                <a:cs typeface="+mn-cs"/>
              </a:rPr>
              <a:t> work, in IF-Defense, w</a:t>
            </a:r>
            <a:r>
              <a:rPr lang="en-US" altLang="zh-CN" sz="1200" kern="1200" dirty="0" smtClean="0">
                <a:solidFill>
                  <a:schemeClr val="tx1"/>
                </a:solidFill>
                <a:effectLst/>
                <a:latin typeface="+mn-lt"/>
                <a:ea typeface="+mn-ea"/>
                <a:cs typeface="+mn-cs"/>
              </a:rPr>
              <a:t>e first review existing point cloud attacks and summarize </a:t>
            </a:r>
            <a:r>
              <a:rPr lang="en-US" altLang="zh-CN" sz="1200" kern="1200" smtClean="0">
                <a:solidFill>
                  <a:schemeClr val="tx1"/>
                </a:solidFill>
                <a:effectLst/>
                <a:latin typeface="+mn-lt"/>
                <a:ea typeface="+mn-ea"/>
                <a:cs typeface="+mn-cs"/>
              </a:rPr>
              <a:t>their attack effects </a:t>
            </a:r>
            <a:r>
              <a:rPr lang="en-US" altLang="zh-CN" sz="1200" kern="1200" dirty="0" smtClean="0">
                <a:solidFill>
                  <a:schemeClr val="tx1"/>
                </a:solidFill>
                <a:effectLst/>
                <a:latin typeface="+mn-lt"/>
                <a:ea typeface="+mn-ea"/>
                <a:cs typeface="+mn-cs"/>
              </a:rPr>
              <a:t>into 2 aspects from</a:t>
            </a:r>
            <a:r>
              <a:rPr lang="en-US" altLang="zh-CN" sz="1200" kern="1200" baseline="0" dirty="0" smtClean="0">
                <a:solidFill>
                  <a:schemeClr val="tx1"/>
                </a:solidFill>
                <a:effectLst/>
                <a:latin typeface="+mn-lt"/>
                <a:ea typeface="+mn-ea"/>
                <a:cs typeface="+mn-cs"/>
              </a:rPr>
              <a:t> a geometric perspective. Here are their visualizations. This is a clean airplane, the black points are uniformly sampled from its blue object surface.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smtClean="0">
                <a:solidFill>
                  <a:schemeClr val="tx1"/>
                </a:solidFill>
                <a:effectLst/>
                <a:latin typeface="+mn-lt"/>
                <a:ea typeface="+mn-ea"/>
                <a:cs typeface="+mn-cs"/>
              </a:rPr>
              <a:t>For point perturbation, the out-of-surface perturbation perturbed the points off the surface to become outliers, which is similar to noise. This is on-surface perturbation, where the points are still on the blue curve, but they become randomly distributed. Just compare the entire airplanes, the clean one is like FPS and the </a:t>
            </a:r>
            <a:r>
              <a:rPr lang="en-US" altLang="zh-CN" sz="1200" kern="1200" baseline="0" dirty="0" err="1" smtClean="0">
                <a:solidFill>
                  <a:schemeClr val="tx1"/>
                </a:solidFill>
                <a:effectLst/>
                <a:latin typeface="+mn-lt"/>
                <a:ea typeface="+mn-ea"/>
                <a:cs typeface="+mn-cs"/>
              </a:rPr>
              <a:t>adv</a:t>
            </a:r>
            <a:r>
              <a:rPr lang="en-US" altLang="zh-CN" sz="1200" kern="1200" baseline="0" dirty="0" smtClean="0">
                <a:solidFill>
                  <a:schemeClr val="tx1"/>
                </a:solidFill>
                <a:effectLst/>
                <a:latin typeface="+mn-lt"/>
                <a:ea typeface="+mn-ea"/>
                <a:cs typeface="+mn-cs"/>
              </a:rPr>
              <a:t> one is similar to random sampling. The change of sampling pattern also degrades the accuracy according to our experiments because the features become less discriminative.</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smtClean="0">
                <a:solidFill>
                  <a:schemeClr val="tx1"/>
                </a:solidFill>
                <a:effectLst/>
                <a:latin typeface="+mn-lt"/>
                <a:ea typeface="+mn-ea"/>
                <a:cs typeface="+mn-cs"/>
              </a:rPr>
              <a:t>For surface distortion, the local part removal drops the head and the tile of the airplane, which might be caused by occlusions in real world. And geometric deformation distorts the object’s normal shape. The deformed airplane is like an out-of-distribution (</a:t>
            </a:r>
            <a:r>
              <a:rPr lang="en-US" altLang="zh-CN" sz="1200" kern="1200" baseline="0" dirty="0" err="1" smtClean="0">
                <a:solidFill>
                  <a:schemeClr val="tx1"/>
                </a:solidFill>
                <a:effectLst/>
                <a:latin typeface="+mn-lt"/>
                <a:ea typeface="+mn-ea"/>
                <a:cs typeface="+mn-cs"/>
              </a:rPr>
              <a:t>o.o.d</a:t>
            </a:r>
            <a:r>
              <a:rPr lang="en-US" altLang="zh-CN" sz="1200" kern="1200" baseline="0" dirty="0" smtClean="0">
                <a:solidFill>
                  <a:schemeClr val="tx1"/>
                </a:solidFill>
                <a:effectLst/>
                <a:latin typeface="+mn-lt"/>
                <a:ea typeface="+mn-ea"/>
                <a:cs typeface="+mn-cs"/>
              </a:rPr>
              <a:t>.) example which is bound to be misclassified because it’s never seen during model training.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smtClean="0">
                <a:solidFill>
                  <a:schemeClr val="tx1"/>
                </a:solidFill>
                <a:effectLst/>
                <a:latin typeface="+mn-lt"/>
                <a:ea typeface="+mn-ea"/>
                <a:cs typeface="+mn-cs"/>
              </a:rPr>
              <a:t>Overall, the point perturbation effect is small, local changes, while the surface distortion effect changes the global geometry of an object. They are harder to defend but easier to perceive.</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0377B90-7937-4288-B2EF-F164564848FB}" type="slidenum">
              <a:rPr lang="zh-CN" altLang="en-US" smtClean="0"/>
              <a:t>4</a:t>
            </a:fld>
            <a:endParaRPr lang="zh-CN" altLang="en-US"/>
          </a:p>
        </p:txBody>
      </p:sp>
    </p:spTree>
    <p:extLst>
      <p:ext uri="{BB962C8B-B14F-4D97-AF65-F5344CB8AC3E}">
        <p14:creationId xmlns:p14="http://schemas.microsoft.com/office/powerpoint/2010/main" val="1027817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And</a:t>
            </a:r>
            <a:r>
              <a:rPr lang="en-US" altLang="zh-CN" sz="1200" kern="1200" baseline="0" dirty="0" smtClean="0">
                <a:solidFill>
                  <a:schemeClr val="tx1"/>
                </a:solidFill>
                <a:effectLst/>
                <a:latin typeface="+mn-lt"/>
                <a:ea typeface="+mn-ea"/>
                <a:cs typeface="+mn-cs"/>
              </a:rPr>
              <a:t> w</a:t>
            </a:r>
            <a:r>
              <a:rPr lang="en-US" altLang="zh-CN" sz="1200" kern="1200" dirty="0" smtClean="0">
                <a:solidFill>
                  <a:schemeClr val="tx1"/>
                </a:solidFill>
                <a:effectLst/>
                <a:latin typeface="+mn-lt"/>
                <a:ea typeface="+mn-ea"/>
                <a:cs typeface="+mn-cs"/>
              </a:rPr>
              <a:t>e also review existing defenses. So far there are only two published methods, namely SOR and</a:t>
            </a:r>
            <a:r>
              <a:rPr lang="en-US" altLang="zh-CN" sz="1200" kern="1200" baseline="0" dirty="0" smtClean="0">
                <a:solidFill>
                  <a:schemeClr val="tx1"/>
                </a:solidFill>
                <a:effectLst/>
                <a:latin typeface="+mn-lt"/>
                <a:ea typeface="+mn-ea"/>
                <a:cs typeface="+mn-cs"/>
              </a:rPr>
              <a:t> DUP-Net</a:t>
            </a:r>
            <a:r>
              <a:rPr lang="en-US" altLang="zh-CN" sz="1200" kern="1200" dirty="0" smtClean="0">
                <a:solidFill>
                  <a:schemeClr val="tx1"/>
                </a:solidFill>
                <a:effectLst/>
                <a:latin typeface="+mn-lt"/>
                <a:ea typeface="+mn-ea"/>
                <a:cs typeface="+mn-cs"/>
              </a:rPr>
              <a:t>. SOR stands for statistical outlier removal, it calculates</a:t>
            </a:r>
            <a:r>
              <a:rPr lang="en-US" altLang="zh-CN" sz="1200" kern="1200" baseline="0" dirty="0" smtClean="0">
                <a:solidFill>
                  <a:schemeClr val="tx1"/>
                </a:solidFill>
                <a:effectLst/>
                <a:latin typeface="+mn-lt"/>
                <a:ea typeface="+mn-ea"/>
                <a:cs typeface="+mn-cs"/>
              </a:rPr>
              <a:t> the </a:t>
            </a:r>
            <a:r>
              <a:rPr lang="en-US" altLang="zh-CN" sz="1200" kern="1200" baseline="0" dirty="0" err="1" smtClean="0">
                <a:solidFill>
                  <a:schemeClr val="tx1"/>
                </a:solidFill>
                <a:effectLst/>
                <a:latin typeface="+mn-lt"/>
                <a:ea typeface="+mn-ea"/>
                <a:cs typeface="+mn-cs"/>
              </a:rPr>
              <a:t>kNN</a:t>
            </a:r>
            <a:r>
              <a:rPr lang="en-US" altLang="zh-CN" sz="1200" kern="1200" baseline="0" dirty="0" smtClean="0">
                <a:solidFill>
                  <a:schemeClr val="tx1"/>
                </a:solidFill>
                <a:effectLst/>
                <a:latin typeface="+mn-lt"/>
                <a:ea typeface="+mn-ea"/>
                <a:cs typeface="+mn-cs"/>
              </a:rPr>
              <a:t> distance for each point and discard points that are far from their neighborhoods. And DUP-Net consists of a SOR preprocessor and a point cloud </a:t>
            </a:r>
            <a:r>
              <a:rPr lang="en-US" altLang="zh-CN" sz="1200" kern="1200" baseline="0" dirty="0" err="1" smtClean="0">
                <a:solidFill>
                  <a:schemeClr val="tx1"/>
                </a:solidFill>
                <a:effectLst/>
                <a:latin typeface="+mn-lt"/>
                <a:ea typeface="+mn-ea"/>
                <a:cs typeface="+mn-cs"/>
              </a:rPr>
              <a:t>upsampling</a:t>
            </a:r>
            <a:r>
              <a:rPr lang="en-US" altLang="zh-CN" sz="1200" kern="1200" baseline="0" dirty="0" smtClean="0">
                <a:solidFill>
                  <a:schemeClr val="tx1"/>
                </a:solidFill>
                <a:effectLst/>
                <a:latin typeface="+mn-lt"/>
                <a:ea typeface="+mn-ea"/>
                <a:cs typeface="+mn-cs"/>
              </a:rPr>
              <a:t> network called PU-Net. It claims to recover uniform point distribution via </a:t>
            </a:r>
            <a:r>
              <a:rPr lang="en-US" altLang="zh-CN" sz="1200" kern="1200" baseline="0" dirty="0" err="1" smtClean="0">
                <a:solidFill>
                  <a:schemeClr val="tx1"/>
                </a:solidFill>
                <a:effectLst/>
                <a:latin typeface="+mn-lt"/>
                <a:ea typeface="+mn-ea"/>
                <a:cs typeface="+mn-cs"/>
              </a:rPr>
              <a:t>upsampling</a:t>
            </a:r>
            <a:r>
              <a:rPr lang="en-US" altLang="zh-CN" sz="120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smtClean="0">
                <a:solidFill>
                  <a:schemeClr val="tx1"/>
                </a:solidFill>
                <a:effectLst/>
                <a:latin typeface="+mn-lt"/>
                <a:ea typeface="+mn-ea"/>
                <a:cs typeface="+mn-cs"/>
              </a:rPr>
              <a:t>In our preliminary experiments, we discovered that SOR is truly useful for outlier removal. It can greatly alleviate the out-of-surface perturbation. However, DUP-Net’s performance against on-surface perturbation is unsatisfactory, as the output airplane here has very messy point distribution. In addition, none of them considers surface distortion! Here is an example of local part removal, where part of lamp’s base is dropped. SOR just discards more points, and PU-Net only </a:t>
            </a:r>
            <a:r>
              <a:rPr lang="en-US" altLang="zh-CN" sz="1200" kern="1200" baseline="0" dirty="0" err="1" smtClean="0">
                <a:solidFill>
                  <a:schemeClr val="tx1"/>
                </a:solidFill>
                <a:effectLst/>
                <a:latin typeface="+mn-lt"/>
                <a:ea typeface="+mn-ea"/>
                <a:cs typeface="+mn-cs"/>
              </a:rPr>
              <a:t>upsamples</a:t>
            </a:r>
            <a:r>
              <a:rPr lang="en-US" altLang="zh-CN" sz="1200" kern="1200" baseline="0" dirty="0" smtClean="0">
                <a:solidFill>
                  <a:schemeClr val="tx1"/>
                </a:solidFill>
                <a:effectLst/>
                <a:latin typeface="+mn-lt"/>
                <a:ea typeface="+mn-ea"/>
                <a:cs typeface="+mn-cs"/>
              </a:rPr>
              <a:t> points which are near the input points. As a result, they can’t recover the complete base of the lamp.</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0377B90-7937-4288-B2EF-F164564848FB}" type="slidenum">
              <a:rPr lang="zh-CN" altLang="en-US" smtClean="0"/>
              <a:t>5</a:t>
            </a:fld>
            <a:endParaRPr lang="zh-CN" altLang="en-US"/>
          </a:p>
        </p:txBody>
      </p:sp>
    </p:spTree>
    <p:extLst>
      <p:ext uri="{BB962C8B-B14F-4D97-AF65-F5344CB8AC3E}">
        <p14:creationId xmlns:p14="http://schemas.microsoft.com/office/powerpoint/2010/main" val="1864154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So</a:t>
            </a:r>
            <a:r>
              <a:rPr lang="en-US" altLang="zh-CN" sz="1200" kern="1200" baseline="0" dirty="0" smtClean="0">
                <a:solidFill>
                  <a:schemeClr val="tx1"/>
                </a:solidFill>
                <a:effectLst/>
                <a:latin typeface="+mn-lt"/>
                <a:ea typeface="+mn-ea"/>
                <a:cs typeface="+mn-cs"/>
              </a:rPr>
              <a:t> i</a:t>
            </a:r>
            <a:r>
              <a:rPr lang="en-US" altLang="zh-CN" sz="1200" kern="1200" dirty="0" smtClean="0">
                <a:solidFill>
                  <a:schemeClr val="tx1"/>
                </a:solidFill>
                <a:effectLst/>
                <a:latin typeface="+mn-lt"/>
                <a:ea typeface="+mn-ea"/>
                <a:cs typeface="+mn-cs"/>
              </a:rPr>
              <a:t>n our work, we aim at proposing a defense framework</a:t>
            </a:r>
            <a:r>
              <a:rPr lang="en-US" altLang="zh-CN" sz="1200" kern="1200" baseline="0" dirty="0" smtClean="0">
                <a:solidFill>
                  <a:schemeClr val="tx1"/>
                </a:solidFill>
                <a:effectLst/>
                <a:latin typeface="+mn-lt"/>
                <a:ea typeface="+mn-ea"/>
                <a:cs typeface="+mn-cs"/>
              </a:rPr>
              <a:t> that can simultaneously address both the attack effects. And we propose to do so in two key steps, namely surface recovery and point cloud restoration. I will talk about them in detail later. But first let’s have a look at the pipeline of our IF-Defense. Given an </a:t>
            </a:r>
            <a:r>
              <a:rPr lang="en-US" altLang="zh-CN" sz="1200" kern="1200" baseline="0" dirty="0" err="1" smtClean="0">
                <a:solidFill>
                  <a:schemeClr val="tx1"/>
                </a:solidFill>
                <a:effectLst/>
                <a:latin typeface="+mn-lt"/>
                <a:ea typeface="+mn-ea"/>
                <a:cs typeface="+mn-cs"/>
              </a:rPr>
              <a:t>adv</a:t>
            </a:r>
            <a:r>
              <a:rPr lang="en-US" altLang="zh-CN" sz="1200" kern="1200" baseline="0" dirty="0" smtClean="0">
                <a:solidFill>
                  <a:schemeClr val="tx1"/>
                </a:solidFill>
                <a:effectLst/>
                <a:latin typeface="+mn-lt"/>
                <a:ea typeface="+mn-ea"/>
                <a:cs typeface="+mn-cs"/>
              </a:rPr>
              <a:t> point cloud as input, we first apply SOR to remove obvious outliers. Then in the surface recovery step, we employ an implicit function network to recover the natural shape of the object. And in the point cloud restoration step, we adopt an optimization-based process to re-generate points from the implicit field guided by two loss.</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0377B90-7937-4288-B2EF-F164564848FB}" type="slidenum">
              <a:rPr lang="zh-CN" altLang="en-US" smtClean="0"/>
              <a:t>6</a:t>
            </a:fld>
            <a:endParaRPr lang="zh-CN" altLang="en-US"/>
          </a:p>
        </p:txBody>
      </p:sp>
    </p:spTree>
    <p:extLst>
      <p:ext uri="{BB962C8B-B14F-4D97-AF65-F5344CB8AC3E}">
        <p14:creationId xmlns:p14="http://schemas.microsoft.com/office/powerpoint/2010/main" val="32586892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For the surface recovery step, let me first introduce implicit function. It is a family of functions</a:t>
            </a:r>
            <a:r>
              <a:rPr lang="en-US" altLang="zh-CN" sz="1200" kern="1200" baseline="0" dirty="0" smtClean="0">
                <a:solidFill>
                  <a:schemeClr val="tx1"/>
                </a:solidFill>
                <a:effectLst/>
                <a:latin typeface="+mn-lt"/>
                <a:ea typeface="+mn-ea"/>
                <a:cs typeface="+mn-cs"/>
              </a:rPr>
              <a:t> that map a coordinate to a scalar according to the object shape. Suppose this is a rabbit and its 2D projection. For signed distance function (SDF), it will output positive values for positions out of the object boundary, and negative for inner positions. And for occupancy field, which is another type of implicit function, it outputs 1 for inner points because they’re occupied by the object, and 0 for outer points. In a word, the implicit functions represent object surface as their zeroth level-set. More recently, implicit function networks leverage deep neural networks to approximate such mappings. They first use an encoder to extract features or the so-called shape code from the input, whether it’s an image or a point cloud. And the decoder takes in a 3D coordinate (x, y, z), conditioned on the shape code, predicts the SDF or occupancy value at that position. You can regard it as a query function over the entire 3D space conditioned on the shape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smtClean="0">
                <a:solidFill>
                  <a:schemeClr val="tx1"/>
                </a:solidFill>
                <a:effectLst/>
                <a:latin typeface="+mn-lt"/>
                <a:ea typeface="+mn-ea"/>
                <a:cs typeface="+mn-cs"/>
              </a:rPr>
              <a:t>So the implicit functions have many good properties. They are locally smooth thus free of noise, and can represent arbitrary complex geometry. More importantly, if we train an implicit function network to reconstruct clean shapes, they will encode shape priors in the model. In other words, they can project the input shapes back to the clean shape manifold. Previous works have leveraged this property to perform shape completion, </a:t>
            </a:r>
            <a:r>
              <a:rPr lang="en-US" altLang="zh-CN" sz="1200" kern="1200" baseline="0" dirty="0" err="1" smtClean="0">
                <a:solidFill>
                  <a:schemeClr val="tx1"/>
                </a:solidFill>
                <a:effectLst/>
                <a:latin typeface="+mn-lt"/>
                <a:ea typeface="+mn-ea"/>
                <a:cs typeface="+mn-cs"/>
              </a:rPr>
              <a:t>DeepSDF</a:t>
            </a:r>
            <a:r>
              <a:rPr lang="en-US" altLang="zh-CN" sz="1200" kern="1200" baseline="0" dirty="0" smtClean="0">
                <a:solidFill>
                  <a:schemeClr val="tx1"/>
                </a:solidFill>
                <a:effectLst/>
                <a:latin typeface="+mn-lt"/>
                <a:ea typeface="+mn-ea"/>
                <a:cs typeface="+mn-cs"/>
              </a:rPr>
              <a:t> can reconstruct the entire airplane from the partially observed point cloud, and Occupancy Network is able to connect the head and the base of this lamp that are originally separated. So we input the </a:t>
            </a:r>
            <a:r>
              <a:rPr lang="en-US" altLang="zh-CN" sz="1200" kern="1200" baseline="0" dirty="0" err="1" smtClean="0">
                <a:solidFill>
                  <a:schemeClr val="tx1"/>
                </a:solidFill>
                <a:effectLst/>
                <a:latin typeface="+mn-lt"/>
                <a:ea typeface="+mn-ea"/>
                <a:cs typeface="+mn-cs"/>
              </a:rPr>
              <a:t>adv</a:t>
            </a:r>
            <a:r>
              <a:rPr lang="en-US" altLang="zh-CN" sz="1200" kern="1200" baseline="0" dirty="0" smtClean="0">
                <a:solidFill>
                  <a:schemeClr val="tx1"/>
                </a:solidFill>
                <a:effectLst/>
                <a:latin typeface="+mn-lt"/>
                <a:ea typeface="+mn-ea"/>
                <a:cs typeface="+mn-cs"/>
              </a:rPr>
              <a:t> point cloud to a </a:t>
            </a:r>
            <a:r>
              <a:rPr lang="en-US" altLang="zh-CN" sz="1200" kern="1200" baseline="0" dirty="0" err="1" smtClean="0">
                <a:solidFill>
                  <a:schemeClr val="tx1"/>
                </a:solidFill>
                <a:effectLst/>
                <a:latin typeface="+mn-lt"/>
                <a:ea typeface="+mn-ea"/>
                <a:cs typeface="+mn-cs"/>
              </a:rPr>
              <a:t>pretrained</a:t>
            </a:r>
            <a:r>
              <a:rPr lang="en-US" altLang="zh-CN" sz="1200" kern="1200" baseline="0" dirty="0" smtClean="0">
                <a:solidFill>
                  <a:schemeClr val="tx1"/>
                </a:solidFill>
                <a:effectLst/>
                <a:latin typeface="+mn-lt"/>
                <a:ea typeface="+mn-ea"/>
                <a:cs typeface="+mn-cs"/>
              </a:rPr>
              <a:t> implicit function network, and get an implicit representation of the recovered shape.</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0377B90-7937-4288-B2EF-F164564848FB}" type="slidenum">
              <a:rPr lang="zh-CN" altLang="en-US" smtClean="0"/>
              <a:t>7</a:t>
            </a:fld>
            <a:endParaRPr lang="zh-CN" altLang="en-US"/>
          </a:p>
        </p:txBody>
      </p:sp>
    </p:spTree>
    <p:extLst>
      <p:ext uri="{BB962C8B-B14F-4D97-AF65-F5344CB8AC3E}">
        <p14:creationId xmlns:p14="http://schemas.microsoft.com/office/powerpoint/2010/main" val="2135141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OK so now the next step is to</a:t>
            </a:r>
            <a:r>
              <a:rPr lang="en-US" altLang="zh-CN" sz="1200" kern="1200" baseline="0" dirty="0" smtClean="0">
                <a:solidFill>
                  <a:schemeClr val="tx1"/>
                </a:solidFill>
                <a:effectLst/>
                <a:latin typeface="+mn-lt"/>
                <a:ea typeface="+mn-ea"/>
                <a:cs typeface="+mn-cs"/>
              </a:rPr>
              <a:t> re-generate a point cloud from the implicit field of the shape as the defense result. An intuitive way is to first use Marching Cubes algorithm to reconstruct a mesh, and then sample a point cloud from it, where we are able to control the sampling pattern. However, Marching Cubes completely replies on the predicted implicit field, which may contain certain errors. We know that even SOTA method can’t achieve 100% reconstruction accuracy, let alone here the input point cloud is adversarial and may have noise. For example here, the </a:t>
            </a:r>
            <a:r>
              <a:rPr lang="en-US" altLang="zh-CN" sz="1200" kern="1200" baseline="0" dirty="0" err="1" smtClean="0">
                <a:solidFill>
                  <a:schemeClr val="tx1"/>
                </a:solidFill>
                <a:effectLst/>
                <a:latin typeface="+mn-lt"/>
                <a:ea typeface="+mn-ea"/>
                <a:cs typeface="+mn-cs"/>
              </a:rPr>
              <a:t>ONet</a:t>
            </a:r>
            <a:r>
              <a:rPr lang="en-US" altLang="zh-CN" sz="1200" kern="1200" baseline="0" dirty="0" smtClean="0">
                <a:solidFill>
                  <a:schemeClr val="tx1"/>
                </a:solidFill>
                <a:effectLst/>
                <a:latin typeface="+mn-lt"/>
                <a:ea typeface="+mn-ea"/>
                <a:cs typeface="+mn-cs"/>
              </a:rPr>
              <a:t> fails to reconstruct the legs of the chair, and the re-sampled point cloud is misclassified.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0377B90-7937-4288-B2EF-F164564848FB}" type="slidenum">
              <a:rPr lang="zh-CN" altLang="en-US" smtClean="0"/>
              <a:t>8</a:t>
            </a:fld>
            <a:endParaRPr lang="zh-CN" altLang="en-US"/>
          </a:p>
        </p:txBody>
      </p:sp>
    </p:spTree>
    <p:extLst>
      <p:ext uri="{BB962C8B-B14F-4D97-AF65-F5344CB8AC3E}">
        <p14:creationId xmlns:p14="http://schemas.microsoft.com/office/powerpoint/2010/main" val="374262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This is motivates us to propose an alternative way</a:t>
            </a:r>
            <a:r>
              <a:rPr lang="en-US" altLang="zh-CN" sz="1200" kern="1200" baseline="0" dirty="0" smtClean="0">
                <a:solidFill>
                  <a:schemeClr val="tx1"/>
                </a:solidFill>
                <a:effectLst/>
                <a:latin typeface="+mn-lt"/>
                <a:ea typeface="+mn-ea"/>
                <a:cs typeface="+mn-cs"/>
              </a:rPr>
              <a:t> for restoration. Let’s have a closer look at the failure case, there are actually large number of points lying on the missing part, and we want to utilize them to compensate the reconstruction errors. Concretely, we directly initialize a point cloud from input points, and optimize their coordinates according to two loss.</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smtClean="0">
                <a:solidFill>
                  <a:schemeClr val="tx1"/>
                </a:solidFill>
                <a:effectLst/>
                <a:latin typeface="+mn-lt"/>
                <a:ea typeface="+mn-ea"/>
                <a:cs typeface="+mn-cs"/>
              </a:rPr>
              <a:t>The geometry-aware loss aims to capture the object surface. Suppose I adopt the Occupancy Network or </a:t>
            </a:r>
            <a:r>
              <a:rPr lang="en-US" altLang="zh-CN" sz="1200" kern="1200" baseline="0" dirty="0" err="1" smtClean="0">
                <a:solidFill>
                  <a:schemeClr val="tx1"/>
                </a:solidFill>
                <a:effectLst/>
                <a:latin typeface="+mn-lt"/>
                <a:ea typeface="+mn-ea"/>
                <a:cs typeface="+mn-cs"/>
              </a:rPr>
              <a:t>ONet</a:t>
            </a:r>
            <a:r>
              <a:rPr lang="en-US" altLang="zh-CN" sz="1200" kern="1200" baseline="0" dirty="0" smtClean="0">
                <a:solidFill>
                  <a:schemeClr val="tx1"/>
                </a:solidFill>
                <a:effectLst/>
                <a:latin typeface="+mn-lt"/>
                <a:ea typeface="+mn-ea"/>
                <a:cs typeface="+mn-cs"/>
              </a:rPr>
              <a:t> as the implicit function. Suppose this is the object boundary modeled by </a:t>
            </a:r>
            <a:r>
              <a:rPr lang="en-US" altLang="zh-CN" sz="1200" kern="1200" baseline="0" dirty="0" err="1" smtClean="0">
                <a:solidFill>
                  <a:schemeClr val="tx1"/>
                </a:solidFill>
                <a:effectLst/>
                <a:latin typeface="+mn-lt"/>
                <a:ea typeface="+mn-ea"/>
                <a:cs typeface="+mn-cs"/>
              </a:rPr>
              <a:t>ONet</a:t>
            </a:r>
            <a:r>
              <a:rPr lang="en-US" altLang="zh-CN" sz="1200" kern="1200" baseline="0" dirty="0" smtClean="0">
                <a:solidFill>
                  <a:schemeClr val="tx1"/>
                </a:solidFill>
                <a:effectLst/>
                <a:latin typeface="+mn-lt"/>
                <a:ea typeface="+mn-ea"/>
                <a:cs typeface="+mn-cs"/>
              </a:rPr>
              <a:t>, which outputs 0.5 for the surface. We input the red points which are the points to be optimized to </a:t>
            </a:r>
            <a:r>
              <a:rPr lang="en-US" altLang="zh-CN" sz="1200" kern="1200" baseline="0" dirty="0" err="1" smtClean="0">
                <a:solidFill>
                  <a:schemeClr val="tx1"/>
                </a:solidFill>
                <a:effectLst/>
                <a:latin typeface="+mn-lt"/>
                <a:ea typeface="+mn-ea"/>
                <a:cs typeface="+mn-cs"/>
              </a:rPr>
              <a:t>ONet</a:t>
            </a:r>
            <a:r>
              <a:rPr lang="en-US" altLang="zh-CN" sz="1200" kern="1200" baseline="0" dirty="0" smtClean="0">
                <a:solidFill>
                  <a:schemeClr val="tx1"/>
                </a:solidFill>
                <a:effectLst/>
                <a:latin typeface="+mn-lt"/>
                <a:ea typeface="+mn-ea"/>
                <a:cs typeface="+mn-cs"/>
              </a:rPr>
              <a:t> and get their predicted occupancy probabilities. Then we compute cross-entropy loss with GT equals to 0.5. So what’s the result of minimizing this loss? For points initialized near the surface, they will be pushed towards the boundary. But for points initialized at the missing part of the implicit field, the loss provides no gradient because </a:t>
            </a:r>
            <a:r>
              <a:rPr lang="en-US" altLang="zh-CN" sz="1200" kern="1200" baseline="0" dirty="0" err="1" smtClean="0">
                <a:solidFill>
                  <a:schemeClr val="tx1"/>
                </a:solidFill>
                <a:effectLst/>
                <a:latin typeface="+mn-lt"/>
                <a:ea typeface="+mn-ea"/>
                <a:cs typeface="+mn-cs"/>
              </a:rPr>
              <a:t>ONet</a:t>
            </a:r>
            <a:r>
              <a:rPr lang="en-US" altLang="zh-CN" sz="1200" kern="1200" baseline="0" dirty="0" smtClean="0">
                <a:solidFill>
                  <a:schemeClr val="tx1"/>
                </a:solidFill>
                <a:effectLst/>
                <a:latin typeface="+mn-lt"/>
                <a:ea typeface="+mn-ea"/>
                <a:cs typeface="+mn-cs"/>
              </a:rPr>
              <a:t> outputs nearly the same values among these regions. After all they’re considered not occupied so the occupancy values are all close to 0. It’s like doing gradient descent on a loss plateau, the points get stuck there and remain to form the missing parts.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smtClean="0">
                <a:solidFill>
                  <a:schemeClr val="tx1"/>
                </a:solidFill>
                <a:effectLst/>
                <a:latin typeface="+mn-lt"/>
                <a:ea typeface="+mn-ea"/>
                <a:cs typeface="+mn-cs"/>
              </a:rPr>
              <a:t>The distribution-aware loss is straightforward, we maximize the distance between a point </a:t>
            </a:r>
            <a:r>
              <a:rPr lang="en-US" altLang="zh-CN" sz="1200" kern="1200" baseline="0" dirty="0" err="1" smtClean="0">
                <a:solidFill>
                  <a:schemeClr val="tx1"/>
                </a:solidFill>
                <a:effectLst/>
                <a:latin typeface="+mn-lt"/>
                <a:ea typeface="+mn-ea"/>
                <a:cs typeface="+mn-cs"/>
              </a:rPr>
              <a:t>x_i</a:t>
            </a:r>
            <a:r>
              <a:rPr lang="en-US" altLang="zh-CN" sz="1200" kern="1200" baseline="0" dirty="0" smtClean="0">
                <a:solidFill>
                  <a:schemeClr val="tx1"/>
                </a:solidFill>
                <a:effectLst/>
                <a:latin typeface="+mn-lt"/>
                <a:ea typeface="+mn-ea"/>
                <a:cs typeface="+mn-cs"/>
              </a:rPr>
              <a:t> to its </a:t>
            </a:r>
            <a:r>
              <a:rPr lang="en-US" altLang="zh-CN" sz="1200" kern="1200" baseline="0" dirty="0" err="1" smtClean="0">
                <a:solidFill>
                  <a:schemeClr val="tx1"/>
                </a:solidFill>
                <a:effectLst/>
                <a:latin typeface="+mn-lt"/>
                <a:ea typeface="+mn-ea"/>
                <a:cs typeface="+mn-cs"/>
              </a:rPr>
              <a:t>kNN</a:t>
            </a:r>
            <a:r>
              <a:rPr lang="en-US" altLang="zh-CN" sz="1200" kern="1200" baseline="0" dirty="0" smtClean="0">
                <a:solidFill>
                  <a:schemeClr val="tx1"/>
                </a:solidFill>
                <a:effectLst/>
                <a:latin typeface="+mn-lt"/>
                <a:ea typeface="+mn-ea"/>
                <a:cs typeface="+mn-cs"/>
              </a:rPr>
              <a:t> </a:t>
            </a:r>
            <a:r>
              <a:rPr lang="en-US" altLang="zh-CN" sz="1200" kern="1200" baseline="0" dirty="0" err="1" smtClean="0">
                <a:solidFill>
                  <a:schemeClr val="tx1"/>
                </a:solidFill>
                <a:effectLst/>
                <a:latin typeface="+mn-lt"/>
                <a:ea typeface="+mn-ea"/>
                <a:cs typeface="+mn-cs"/>
              </a:rPr>
              <a:t>x_j</a:t>
            </a:r>
            <a:r>
              <a:rPr lang="en-US" altLang="zh-CN" sz="1200" kern="1200" baseline="0" dirty="0" smtClean="0">
                <a:solidFill>
                  <a:schemeClr val="tx1"/>
                </a:solidFill>
                <a:effectLst/>
                <a:latin typeface="+mn-lt"/>
                <a:ea typeface="+mn-ea"/>
                <a:cs typeface="+mn-cs"/>
              </a:rPr>
              <a:t>, where the exponential term is a scaling factor that punishes greater for closer points. This loss leads to a uniform point distribution. This is the optimization result of the chair, where the legs are successfully retained and points are uniformly distributed. Consequently, it’s correctly classified by the victim model.</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0377B90-7937-4288-B2EF-F164564848FB}" type="slidenum">
              <a:rPr lang="zh-CN" altLang="en-US" smtClean="0"/>
              <a:t>9</a:t>
            </a:fld>
            <a:endParaRPr lang="zh-CN" altLang="en-US"/>
          </a:p>
        </p:txBody>
      </p:sp>
    </p:spTree>
    <p:extLst>
      <p:ext uri="{BB962C8B-B14F-4D97-AF65-F5344CB8AC3E}">
        <p14:creationId xmlns:p14="http://schemas.microsoft.com/office/powerpoint/2010/main" val="16049163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01BEA4C-3DB1-472D-B633-D25FE97E7590}" type="datetimeFigureOut">
              <a:rPr lang="zh-CN" altLang="en-US" smtClean="0"/>
              <a:t>2021/1/21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6B803F-B449-4373-8F5A-54DDF4A71C1A}" type="slidenum">
              <a:rPr lang="zh-CN" altLang="en-US" smtClean="0"/>
              <a:t>‹#›</a:t>
            </a:fld>
            <a:endParaRPr lang="zh-CN" altLang="en-US"/>
          </a:p>
        </p:txBody>
      </p:sp>
    </p:spTree>
    <p:extLst>
      <p:ext uri="{BB962C8B-B14F-4D97-AF65-F5344CB8AC3E}">
        <p14:creationId xmlns:p14="http://schemas.microsoft.com/office/powerpoint/2010/main" val="1151716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01BEA4C-3DB1-472D-B633-D25FE97E7590}" type="datetimeFigureOut">
              <a:rPr lang="zh-CN" altLang="en-US" smtClean="0"/>
              <a:t>2021/1/21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6B803F-B449-4373-8F5A-54DDF4A71C1A}" type="slidenum">
              <a:rPr lang="zh-CN" altLang="en-US" smtClean="0"/>
              <a:t>‹#›</a:t>
            </a:fld>
            <a:endParaRPr lang="zh-CN" altLang="en-US"/>
          </a:p>
        </p:txBody>
      </p:sp>
    </p:spTree>
    <p:extLst>
      <p:ext uri="{BB962C8B-B14F-4D97-AF65-F5344CB8AC3E}">
        <p14:creationId xmlns:p14="http://schemas.microsoft.com/office/powerpoint/2010/main" val="435164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01BEA4C-3DB1-472D-B633-D25FE97E7590}" type="datetimeFigureOut">
              <a:rPr lang="zh-CN" altLang="en-US" smtClean="0"/>
              <a:t>2021/1/21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6B803F-B449-4373-8F5A-54DDF4A71C1A}" type="slidenum">
              <a:rPr lang="zh-CN" altLang="en-US" smtClean="0"/>
              <a:t>‹#›</a:t>
            </a:fld>
            <a:endParaRPr lang="zh-CN" altLang="en-US"/>
          </a:p>
        </p:txBody>
      </p:sp>
    </p:spTree>
    <p:extLst>
      <p:ext uri="{BB962C8B-B14F-4D97-AF65-F5344CB8AC3E}">
        <p14:creationId xmlns:p14="http://schemas.microsoft.com/office/powerpoint/2010/main" val="3063253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01BEA4C-3DB1-472D-B633-D25FE97E7590}" type="datetimeFigureOut">
              <a:rPr lang="zh-CN" altLang="en-US" smtClean="0"/>
              <a:t>2021/1/21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6B803F-B449-4373-8F5A-54DDF4A71C1A}" type="slidenum">
              <a:rPr lang="zh-CN" altLang="en-US" smtClean="0"/>
              <a:t>‹#›</a:t>
            </a:fld>
            <a:endParaRPr lang="zh-CN" altLang="en-US"/>
          </a:p>
        </p:txBody>
      </p:sp>
    </p:spTree>
    <p:extLst>
      <p:ext uri="{BB962C8B-B14F-4D97-AF65-F5344CB8AC3E}">
        <p14:creationId xmlns:p14="http://schemas.microsoft.com/office/powerpoint/2010/main" val="738658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01BEA4C-3DB1-472D-B633-D25FE97E7590}" type="datetimeFigureOut">
              <a:rPr lang="zh-CN" altLang="en-US" smtClean="0"/>
              <a:t>2021/1/21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6B803F-B449-4373-8F5A-54DDF4A71C1A}" type="slidenum">
              <a:rPr lang="zh-CN" altLang="en-US" smtClean="0"/>
              <a:t>‹#›</a:t>
            </a:fld>
            <a:endParaRPr lang="zh-CN" altLang="en-US"/>
          </a:p>
        </p:txBody>
      </p:sp>
    </p:spTree>
    <p:extLst>
      <p:ext uri="{BB962C8B-B14F-4D97-AF65-F5344CB8AC3E}">
        <p14:creationId xmlns:p14="http://schemas.microsoft.com/office/powerpoint/2010/main" val="2163140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01BEA4C-3DB1-472D-B633-D25FE97E7590}" type="datetimeFigureOut">
              <a:rPr lang="zh-CN" altLang="en-US" smtClean="0"/>
              <a:t>2021/1/21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16B803F-B449-4373-8F5A-54DDF4A71C1A}" type="slidenum">
              <a:rPr lang="zh-CN" altLang="en-US" smtClean="0"/>
              <a:t>‹#›</a:t>
            </a:fld>
            <a:endParaRPr lang="zh-CN" altLang="en-US"/>
          </a:p>
        </p:txBody>
      </p:sp>
    </p:spTree>
    <p:extLst>
      <p:ext uri="{BB962C8B-B14F-4D97-AF65-F5344CB8AC3E}">
        <p14:creationId xmlns:p14="http://schemas.microsoft.com/office/powerpoint/2010/main" val="3023599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01BEA4C-3DB1-472D-B633-D25FE97E7590}" type="datetimeFigureOut">
              <a:rPr lang="zh-CN" altLang="en-US" smtClean="0"/>
              <a:t>2021/1/21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16B803F-B449-4373-8F5A-54DDF4A71C1A}" type="slidenum">
              <a:rPr lang="zh-CN" altLang="en-US" smtClean="0"/>
              <a:t>‹#›</a:t>
            </a:fld>
            <a:endParaRPr lang="zh-CN" altLang="en-US"/>
          </a:p>
        </p:txBody>
      </p:sp>
    </p:spTree>
    <p:extLst>
      <p:ext uri="{BB962C8B-B14F-4D97-AF65-F5344CB8AC3E}">
        <p14:creationId xmlns:p14="http://schemas.microsoft.com/office/powerpoint/2010/main" val="1247400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01BEA4C-3DB1-472D-B633-D25FE97E7590}" type="datetimeFigureOut">
              <a:rPr lang="zh-CN" altLang="en-US" smtClean="0"/>
              <a:t>2021/1/21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16B803F-B449-4373-8F5A-54DDF4A71C1A}" type="slidenum">
              <a:rPr lang="zh-CN" altLang="en-US" smtClean="0"/>
              <a:t>‹#›</a:t>
            </a:fld>
            <a:endParaRPr lang="zh-CN" altLang="en-US"/>
          </a:p>
        </p:txBody>
      </p:sp>
    </p:spTree>
    <p:extLst>
      <p:ext uri="{BB962C8B-B14F-4D97-AF65-F5344CB8AC3E}">
        <p14:creationId xmlns:p14="http://schemas.microsoft.com/office/powerpoint/2010/main" val="1227006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01BEA4C-3DB1-472D-B633-D25FE97E7590}" type="datetimeFigureOut">
              <a:rPr lang="zh-CN" altLang="en-US" smtClean="0"/>
              <a:t>2021/1/21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16B803F-B449-4373-8F5A-54DDF4A71C1A}" type="slidenum">
              <a:rPr lang="zh-CN" altLang="en-US" smtClean="0"/>
              <a:t>‹#›</a:t>
            </a:fld>
            <a:endParaRPr lang="zh-CN" altLang="en-US"/>
          </a:p>
        </p:txBody>
      </p:sp>
    </p:spTree>
    <p:extLst>
      <p:ext uri="{BB962C8B-B14F-4D97-AF65-F5344CB8AC3E}">
        <p14:creationId xmlns:p14="http://schemas.microsoft.com/office/powerpoint/2010/main" val="30533923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01BEA4C-3DB1-472D-B633-D25FE97E7590}" type="datetimeFigureOut">
              <a:rPr lang="zh-CN" altLang="en-US" smtClean="0"/>
              <a:t>2021/1/21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16B803F-B449-4373-8F5A-54DDF4A71C1A}" type="slidenum">
              <a:rPr lang="zh-CN" altLang="en-US" smtClean="0"/>
              <a:t>‹#›</a:t>
            </a:fld>
            <a:endParaRPr lang="zh-CN" altLang="en-US"/>
          </a:p>
        </p:txBody>
      </p:sp>
    </p:spTree>
    <p:extLst>
      <p:ext uri="{BB962C8B-B14F-4D97-AF65-F5344CB8AC3E}">
        <p14:creationId xmlns:p14="http://schemas.microsoft.com/office/powerpoint/2010/main" val="1655193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01BEA4C-3DB1-472D-B633-D25FE97E7590}" type="datetimeFigureOut">
              <a:rPr lang="zh-CN" altLang="en-US" smtClean="0"/>
              <a:t>2021/1/21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16B803F-B449-4373-8F5A-54DDF4A71C1A}" type="slidenum">
              <a:rPr lang="zh-CN" altLang="en-US" smtClean="0"/>
              <a:t>‹#›</a:t>
            </a:fld>
            <a:endParaRPr lang="zh-CN" altLang="en-US"/>
          </a:p>
        </p:txBody>
      </p:sp>
    </p:spTree>
    <p:extLst>
      <p:ext uri="{BB962C8B-B14F-4D97-AF65-F5344CB8AC3E}">
        <p14:creationId xmlns:p14="http://schemas.microsoft.com/office/powerpoint/2010/main" val="2183388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1BEA4C-3DB1-472D-B633-D25FE97E7590}" type="datetimeFigureOut">
              <a:rPr lang="zh-CN" altLang="en-US" smtClean="0"/>
              <a:t>2021/1/21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6B803F-B449-4373-8F5A-54DDF4A71C1A}" type="slidenum">
              <a:rPr lang="zh-CN" altLang="en-US" smtClean="0"/>
              <a:t>‹#›</a:t>
            </a:fld>
            <a:endParaRPr lang="zh-CN" altLang="en-US"/>
          </a:p>
        </p:txBody>
      </p:sp>
    </p:spTree>
    <p:extLst>
      <p:ext uri="{BB962C8B-B14F-4D97-AF65-F5344CB8AC3E}">
        <p14:creationId xmlns:p14="http://schemas.microsoft.com/office/powerpoint/2010/main" val="1983291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04454" y="1784720"/>
            <a:ext cx="10813314" cy="1323439"/>
          </a:xfrm>
          <a:prstGeom prst="rect">
            <a:avLst/>
          </a:prstGeom>
          <a:noFill/>
        </p:spPr>
        <p:txBody>
          <a:bodyPr wrap="square" rtlCol="0">
            <a:spAutoFit/>
          </a:bodyPr>
          <a:lstStyle/>
          <a:p>
            <a:pPr algn="ctr"/>
            <a:r>
              <a:rPr lang="en-US" altLang="zh-CN" sz="4000" b="1" dirty="0">
                <a:latin typeface="Times New Roman" panose="02020603050405020304" pitchFamily="18" charset="0"/>
                <a:cs typeface="Times New Roman" panose="02020603050405020304" pitchFamily="18" charset="0"/>
              </a:rPr>
              <a:t>IF-Defense: 3D Adversarial Point Cloud Defense via Implicit Function based Restoration</a:t>
            </a:r>
            <a:endParaRPr lang="en-US" altLang="zh-CN" sz="4000" b="1" dirty="0" smtClean="0">
              <a:latin typeface="Times New Roman" panose="02020603050405020304" pitchFamily="18" charset="0"/>
              <a:cs typeface="Times New Roman" panose="02020603050405020304" pitchFamily="18" charset="0"/>
            </a:endParaRPr>
          </a:p>
        </p:txBody>
      </p:sp>
      <p:sp>
        <p:nvSpPr>
          <p:cNvPr id="5" name="文本框 4"/>
          <p:cNvSpPr txBox="1"/>
          <p:nvPr/>
        </p:nvSpPr>
        <p:spPr>
          <a:xfrm>
            <a:off x="1752645" y="3467211"/>
            <a:ext cx="8716932" cy="1569660"/>
          </a:xfrm>
          <a:prstGeom prst="rect">
            <a:avLst/>
          </a:prstGeom>
          <a:noFill/>
        </p:spPr>
        <p:txBody>
          <a:bodyPr wrap="square" rtlCol="0">
            <a:spAutoFit/>
          </a:bodyPr>
          <a:lstStyle/>
          <a:p>
            <a:pPr algn="ctr"/>
            <a:r>
              <a:rPr lang="en-US" altLang="zh-CN" sz="2400" b="1" dirty="0" smtClean="0">
                <a:latin typeface="Times New Roman" panose="02020603050405020304" pitchFamily="18" charset="0"/>
                <a:cs typeface="Times New Roman" panose="02020603050405020304" pitchFamily="18" charset="0"/>
              </a:rPr>
              <a:t>Ziyi Wu</a:t>
            </a:r>
            <a:r>
              <a:rPr lang="en-US" altLang="zh-CN" sz="2400" baseline="30000" dirty="0" smtClean="0">
                <a:latin typeface="Times New Roman" panose="02020603050405020304" pitchFamily="18" charset="0"/>
                <a:cs typeface="Times New Roman" panose="02020603050405020304" pitchFamily="18" charset="0"/>
              </a:rPr>
              <a:t>1</a:t>
            </a:r>
            <a:r>
              <a:rPr lang="en-US" altLang="zh-CN" sz="2400" dirty="0" smtClean="0">
                <a:latin typeface="Times New Roman" panose="02020603050405020304" pitchFamily="18" charset="0"/>
                <a:cs typeface="Times New Roman" panose="02020603050405020304" pitchFamily="18" charset="0"/>
              </a:rPr>
              <a:t>*, </a:t>
            </a:r>
            <a:r>
              <a:rPr lang="en-US" altLang="zh-CN" sz="2400" dirty="0" err="1" smtClean="0">
                <a:latin typeface="Times New Roman" panose="02020603050405020304" pitchFamily="18" charset="0"/>
                <a:cs typeface="Times New Roman" panose="02020603050405020304" pitchFamily="18" charset="0"/>
              </a:rPr>
              <a:t>Yueqi</a:t>
            </a:r>
            <a:r>
              <a:rPr lang="en-US" altLang="zh-CN" sz="2400" dirty="0" smtClean="0">
                <a:latin typeface="Times New Roman" panose="02020603050405020304" pitchFamily="18" charset="0"/>
                <a:cs typeface="Times New Roman" panose="02020603050405020304" pitchFamily="18" charset="0"/>
              </a:rPr>
              <a:t> Duan</a:t>
            </a:r>
            <a:r>
              <a:rPr lang="en-US" altLang="zh-CN" sz="2400" baseline="30000" dirty="0" smtClean="0">
                <a:latin typeface="Times New Roman" panose="02020603050405020304" pitchFamily="18" charset="0"/>
                <a:cs typeface="Times New Roman" panose="02020603050405020304" pitchFamily="18" charset="0"/>
              </a:rPr>
              <a:t>2</a:t>
            </a:r>
            <a:r>
              <a:rPr lang="en-US" altLang="zh-CN" sz="2400" dirty="0" smtClean="0">
                <a:latin typeface="Times New Roman" panose="02020603050405020304" pitchFamily="18" charset="0"/>
                <a:cs typeface="Times New Roman" panose="02020603050405020304" pitchFamily="18" charset="0"/>
              </a:rPr>
              <a:t>*, He Wang</a:t>
            </a:r>
            <a:r>
              <a:rPr lang="en-US" altLang="zh-CN" sz="2400" baseline="30000" dirty="0" smtClean="0">
                <a:latin typeface="Times New Roman" panose="02020603050405020304" pitchFamily="18" charset="0"/>
                <a:cs typeface="Times New Roman" panose="02020603050405020304" pitchFamily="18" charset="0"/>
              </a:rPr>
              <a:t>2</a:t>
            </a:r>
            <a:r>
              <a:rPr lang="en-US" altLang="zh-CN" sz="2400" dirty="0" smtClean="0">
                <a:latin typeface="Times New Roman" panose="02020603050405020304" pitchFamily="18" charset="0"/>
                <a:cs typeface="Times New Roman" panose="02020603050405020304" pitchFamily="18" charset="0"/>
              </a:rPr>
              <a:t>, </a:t>
            </a:r>
            <a:r>
              <a:rPr lang="en-US" altLang="zh-CN" sz="2400" dirty="0" err="1" smtClean="0">
                <a:latin typeface="Times New Roman" panose="02020603050405020304" pitchFamily="18" charset="0"/>
                <a:cs typeface="Times New Roman" panose="02020603050405020304" pitchFamily="18" charset="0"/>
              </a:rPr>
              <a:t>Qingnan</a:t>
            </a:r>
            <a:r>
              <a:rPr lang="en-US" altLang="zh-CN" sz="2400" dirty="0" smtClean="0">
                <a:latin typeface="Times New Roman" panose="02020603050405020304" pitchFamily="18" charset="0"/>
                <a:cs typeface="Times New Roman" panose="02020603050405020304" pitchFamily="18" charset="0"/>
              </a:rPr>
              <a:t> Fan</a:t>
            </a:r>
            <a:r>
              <a:rPr lang="en-US" altLang="zh-CN" sz="2400" baseline="30000" dirty="0" smtClean="0">
                <a:latin typeface="Times New Roman" panose="02020603050405020304" pitchFamily="18" charset="0"/>
                <a:cs typeface="Times New Roman" panose="02020603050405020304" pitchFamily="18" charset="0"/>
              </a:rPr>
              <a:t>2</a:t>
            </a:r>
            <a:r>
              <a:rPr lang="en-US" altLang="zh-CN" sz="2400" dirty="0" smtClean="0">
                <a:latin typeface="Times New Roman" panose="02020603050405020304" pitchFamily="18" charset="0"/>
                <a:cs typeface="Times New Roman" panose="02020603050405020304" pitchFamily="18" charset="0"/>
              </a:rPr>
              <a:t>, Leo Guibas</a:t>
            </a:r>
            <a:r>
              <a:rPr lang="en-US" altLang="zh-CN" sz="2400" baseline="30000" dirty="0" smtClean="0">
                <a:latin typeface="Times New Roman" panose="02020603050405020304" pitchFamily="18" charset="0"/>
                <a:cs typeface="Times New Roman" panose="02020603050405020304" pitchFamily="18" charset="0"/>
              </a:rPr>
              <a:t>2</a:t>
            </a:r>
          </a:p>
          <a:p>
            <a:pPr algn="ctr"/>
            <a:endParaRPr lang="en-US" altLang="zh-CN" sz="1200" dirty="0" smtClean="0">
              <a:latin typeface="Times New Roman" panose="02020603050405020304" pitchFamily="18" charset="0"/>
              <a:cs typeface="Times New Roman" panose="02020603050405020304" pitchFamily="18" charset="0"/>
            </a:endParaRPr>
          </a:p>
          <a:p>
            <a:pPr algn="ctr"/>
            <a:r>
              <a:rPr lang="en-US" altLang="zh-CN" sz="2400" baseline="30000" dirty="0" smtClean="0">
                <a:latin typeface="Times New Roman" panose="02020603050405020304" pitchFamily="18" charset="0"/>
                <a:cs typeface="Times New Roman" panose="02020603050405020304" pitchFamily="18" charset="0"/>
              </a:rPr>
              <a:t>1</a:t>
            </a:r>
            <a:r>
              <a:rPr lang="en-US" altLang="zh-CN" sz="2400" dirty="0" smtClean="0">
                <a:latin typeface="Times New Roman" panose="02020603050405020304" pitchFamily="18" charset="0"/>
                <a:cs typeface="Times New Roman" panose="02020603050405020304" pitchFamily="18" charset="0"/>
              </a:rPr>
              <a:t>Tsinghua University	</a:t>
            </a:r>
            <a:r>
              <a:rPr lang="en-US" altLang="zh-CN" sz="2400" baseline="30000" dirty="0" smtClean="0">
                <a:latin typeface="Times New Roman" panose="02020603050405020304" pitchFamily="18" charset="0"/>
                <a:cs typeface="Times New Roman" panose="02020603050405020304" pitchFamily="18" charset="0"/>
              </a:rPr>
              <a:t>2</a:t>
            </a:r>
            <a:r>
              <a:rPr lang="en-US" altLang="zh-CN" sz="2400" dirty="0" smtClean="0">
                <a:latin typeface="Times New Roman" panose="02020603050405020304" pitchFamily="18" charset="0"/>
                <a:cs typeface="Times New Roman" panose="02020603050405020304" pitchFamily="18" charset="0"/>
              </a:rPr>
              <a:t>Stanford University</a:t>
            </a:r>
            <a:endParaRPr lang="en-US" altLang="zh-CN" sz="2400" dirty="0">
              <a:latin typeface="Times New Roman" panose="02020603050405020304" pitchFamily="18" charset="0"/>
              <a:cs typeface="Times New Roman" panose="02020603050405020304" pitchFamily="18" charset="0"/>
            </a:endParaRPr>
          </a:p>
          <a:p>
            <a:pPr algn="ctr"/>
            <a:endParaRPr lang="en-US" altLang="zh-CN" sz="1200" dirty="0" smtClean="0">
              <a:latin typeface="Times New Roman" panose="02020603050405020304" pitchFamily="18" charset="0"/>
              <a:cs typeface="Times New Roman" panose="02020603050405020304" pitchFamily="18" charset="0"/>
            </a:endParaRPr>
          </a:p>
          <a:p>
            <a:pPr algn="ctr"/>
            <a:r>
              <a:rPr lang="en-US" altLang="zh-CN" sz="2400" dirty="0" smtClean="0">
                <a:latin typeface="Times New Roman" panose="02020603050405020304" pitchFamily="18" charset="0"/>
                <a:cs typeface="Times New Roman" panose="02020603050405020304" pitchFamily="18" charset="0"/>
              </a:rPr>
              <a:t>2020.12.15</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22109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389298" y="481715"/>
            <a:ext cx="2419252" cy="584775"/>
          </a:xfrm>
          <a:prstGeom prst="rect">
            <a:avLst/>
          </a:prstGeom>
          <a:noFill/>
        </p:spPr>
        <p:txBody>
          <a:bodyPr wrap="none" rtlCol="0">
            <a:spAutoFit/>
          </a:bodyPr>
          <a:lstStyle/>
          <a:p>
            <a:r>
              <a:rPr lang="en-US" altLang="zh-CN" sz="3200" b="1" dirty="0">
                <a:latin typeface="Times New Roman" panose="02020603050405020304" pitchFamily="18" charset="0"/>
                <a:cs typeface="Times New Roman" panose="02020603050405020304" pitchFamily="18" charset="0"/>
              </a:rPr>
              <a:t>E</a:t>
            </a:r>
            <a:r>
              <a:rPr lang="en-US" altLang="zh-CN" sz="3200" b="1" dirty="0" smtClean="0">
                <a:latin typeface="Times New Roman" panose="02020603050405020304" pitchFamily="18" charset="0"/>
                <a:cs typeface="Times New Roman" panose="02020603050405020304" pitchFamily="18" charset="0"/>
              </a:rPr>
              <a:t>xperiments</a:t>
            </a:r>
            <a:endParaRPr lang="zh-CN" altLang="en-US" sz="3200" b="1"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389296" y="1110869"/>
            <a:ext cx="10670968" cy="5324535"/>
          </a:xfrm>
          <a:prstGeom prst="rect">
            <a:avLst/>
          </a:prstGeom>
          <a:noFill/>
        </p:spPr>
        <p:txBody>
          <a:bodyPr wrap="square" rtlCol="0">
            <a:spAutoFit/>
          </a:bodyPr>
          <a:lstStyle/>
          <a:p>
            <a:pPr marL="342900" indent="-342900">
              <a:buFont typeface="Arial" panose="020B0604020202020204" pitchFamily="34" charset="0"/>
              <a:buChar char="•"/>
            </a:pPr>
            <a:r>
              <a:rPr lang="en-US" altLang="zh-CN" sz="2000" b="1" dirty="0" smtClean="0">
                <a:latin typeface="Times New Roman" panose="02020603050405020304" pitchFamily="18" charset="0"/>
                <a:cs typeface="Times New Roman" panose="02020603050405020304" pitchFamily="18" charset="0"/>
              </a:rPr>
              <a:t>ModelNet40</a:t>
            </a:r>
            <a:r>
              <a:rPr lang="en-US" altLang="zh-CN" sz="2000" dirty="0" smtClean="0">
                <a:latin typeface="Times New Roman" panose="02020603050405020304" pitchFamily="18" charset="0"/>
                <a:cs typeface="Times New Roman" panose="02020603050405020304" pitchFamily="18" charset="0"/>
              </a:rPr>
              <a:t> classification task</a:t>
            </a:r>
            <a:endParaRPr lang="en-US" altLang="zh-CN"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Victim models: </a:t>
            </a:r>
            <a:r>
              <a:rPr lang="en-US" altLang="zh-CN" sz="2000" b="1" dirty="0" err="1" smtClean="0">
                <a:latin typeface="Times New Roman" panose="02020603050405020304" pitchFamily="18" charset="0"/>
                <a:cs typeface="Times New Roman" panose="02020603050405020304" pitchFamily="18" charset="0"/>
              </a:rPr>
              <a:t>PointNet</a:t>
            </a:r>
            <a:r>
              <a:rPr lang="en-US" altLang="zh-CN" sz="2000" dirty="0" smtClean="0">
                <a:latin typeface="Times New Roman" panose="02020603050405020304" pitchFamily="18" charset="0"/>
                <a:cs typeface="Times New Roman" panose="02020603050405020304" pitchFamily="18" charset="0"/>
              </a:rPr>
              <a:t>, </a:t>
            </a:r>
            <a:r>
              <a:rPr lang="en-US" altLang="zh-CN" sz="2000" b="1" dirty="0" err="1" smtClean="0">
                <a:latin typeface="Times New Roman" panose="02020603050405020304" pitchFamily="18" charset="0"/>
                <a:cs typeface="Times New Roman" panose="02020603050405020304" pitchFamily="18" charset="0"/>
              </a:rPr>
              <a:t>PointNet</a:t>
            </a:r>
            <a:r>
              <a:rPr lang="en-US" altLang="zh-CN" sz="2000" b="1" dirty="0" smtClean="0">
                <a:latin typeface="Times New Roman" panose="02020603050405020304" pitchFamily="18" charset="0"/>
                <a:cs typeface="Times New Roman" panose="02020603050405020304" pitchFamily="18" charset="0"/>
              </a:rPr>
              <a:t>++</a:t>
            </a:r>
            <a:r>
              <a:rPr lang="en-US" altLang="zh-CN" sz="2000" dirty="0" smtClean="0">
                <a:latin typeface="Times New Roman" panose="02020603050405020304" pitchFamily="18" charset="0"/>
                <a:cs typeface="Times New Roman" panose="02020603050405020304" pitchFamily="18" charset="0"/>
              </a:rPr>
              <a:t>, </a:t>
            </a:r>
            <a:r>
              <a:rPr lang="en-US" altLang="zh-CN" sz="2000" b="1" dirty="0" smtClean="0">
                <a:latin typeface="Times New Roman" panose="02020603050405020304" pitchFamily="18" charset="0"/>
                <a:cs typeface="Times New Roman" panose="02020603050405020304" pitchFamily="18" charset="0"/>
              </a:rPr>
              <a:t>DGCNN</a:t>
            </a:r>
            <a:r>
              <a:rPr lang="en-US" altLang="zh-CN" sz="2000" dirty="0" smtClean="0">
                <a:latin typeface="Times New Roman" panose="02020603050405020304" pitchFamily="18" charset="0"/>
                <a:cs typeface="Times New Roman" panose="02020603050405020304" pitchFamily="18" charset="0"/>
              </a:rPr>
              <a:t>, </a:t>
            </a:r>
            <a:r>
              <a:rPr lang="en-US" altLang="zh-CN" sz="2000" b="1" dirty="0" err="1" smtClean="0">
                <a:latin typeface="Times New Roman" panose="02020603050405020304" pitchFamily="18" charset="0"/>
                <a:cs typeface="Times New Roman" panose="02020603050405020304" pitchFamily="18" charset="0"/>
              </a:rPr>
              <a:t>PointConv</a:t>
            </a:r>
            <a:r>
              <a:rPr lang="en-US" altLang="zh-CN" sz="2000" dirty="0" smtClean="0">
                <a:latin typeface="Times New Roman" panose="02020603050405020304" pitchFamily="18" charset="0"/>
                <a:cs typeface="Times New Roman" panose="02020603050405020304" pitchFamily="18" charset="0"/>
              </a:rPr>
              <a:t> and </a:t>
            </a:r>
            <a:r>
              <a:rPr lang="en-US" altLang="zh-CN" sz="2000" b="1" dirty="0" smtClean="0">
                <a:latin typeface="Times New Roman" panose="02020603050405020304" pitchFamily="18" charset="0"/>
                <a:cs typeface="Times New Roman" panose="02020603050405020304" pitchFamily="18" charset="0"/>
              </a:rPr>
              <a:t>RS-CNN</a:t>
            </a:r>
          </a:p>
          <a:p>
            <a:pPr marL="342900" indent="-342900">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Implicit function network: </a:t>
            </a:r>
            <a:r>
              <a:rPr lang="en-US" altLang="zh-CN" sz="2000" b="1" dirty="0" err="1" smtClean="0">
                <a:latin typeface="Times New Roman" panose="02020603050405020304" pitchFamily="18" charset="0"/>
                <a:cs typeface="Times New Roman" panose="02020603050405020304" pitchFamily="18" charset="0"/>
              </a:rPr>
              <a:t>ONet</a:t>
            </a:r>
            <a:r>
              <a:rPr lang="en-US" altLang="zh-CN" sz="2000" dirty="0" smtClean="0">
                <a:latin typeface="Times New Roman" panose="02020603050405020304" pitchFamily="18" charset="0"/>
                <a:cs typeface="Times New Roman" panose="02020603050405020304" pitchFamily="18" charset="0"/>
              </a:rPr>
              <a:t> and </a:t>
            </a:r>
            <a:r>
              <a:rPr lang="en-US" altLang="zh-CN" sz="2000" b="1" dirty="0" err="1" smtClean="0">
                <a:latin typeface="Times New Roman" panose="02020603050405020304" pitchFamily="18" charset="0"/>
                <a:cs typeface="Times New Roman" panose="02020603050405020304" pitchFamily="18" charset="0"/>
              </a:rPr>
              <a:t>ConvONet</a:t>
            </a:r>
            <a:endParaRPr lang="en-US" altLang="zh-CN" sz="2000" b="1"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1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Attacks evaluated:</a:t>
            </a:r>
          </a:p>
          <a:p>
            <a:pPr marL="800100" lvl="1" indent="-342900">
              <a:buFont typeface="Arial" panose="020B0604020202020204" pitchFamily="34" charset="0"/>
              <a:buChar char="•"/>
            </a:pPr>
            <a:r>
              <a:rPr lang="en-US" altLang="zh-CN" sz="2000" b="1" dirty="0" smtClean="0">
                <a:latin typeface="Times New Roman" panose="02020603050405020304" pitchFamily="18" charset="0"/>
                <a:cs typeface="Times New Roman" panose="02020603050405020304" pitchFamily="18" charset="0"/>
              </a:rPr>
              <a:t>Point perturbation </a:t>
            </a:r>
            <a:r>
              <a:rPr lang="en-US" altLang="zh-CN" sz="2000" dirty="0" smtClean="0">
                <a:latin typeface="Times New Roman" panose="02020603050405020304" pitchFamily="18" charset="0"/>
                <a:cs typeface="Times New Roman" panose="02020603050405020304" pitchFamily="18" charset="0"/>
              </a:rPr>
              <a:t>– CVPR’19</a:t>
            </a:r>
          </a:p>
          <a:p>
            <a:pPr marL="800100" lvl="1" indent="-342900">
              <a:buFont typeface="Arial" panose="020B0604020202020204" pitchFamily="34" charset="0"/>
              <a:buChar char="•"/>
            </a:pPr>
            <a:r>
              <a:rPr lang="en-US" altLang="zh-CN" sz="2000" b="1" dirty="0" smtClean="0">
                <a:latin typeface="Times New Roman" panose="02020603050405020304" pitchFamily="18" charset="0"/>
                <a:cs typeface="Times New Roman" panose="02020603050405020304" pitchFamily="18" charset="0"/>
              </a:rPr>
              <a:t>Point adding </a:t>
            </a:r>
            <a:r>
              <a:rPr lang="en-US" altLang="zh-CN" sz="2000" dirty="0" smtClean="0">
                <a:latin typeface="Times New Roman" panose="02020603050405020304" pitchFamily="18" charset="0"/>
                <a:cs typeface="Times New Roman" panose="02020603050405020304" pitchFamily="18" charset="0"/>
              </a:rPr>
              <a:t>– CVPR’19</a:t>
            </a:r>
          </a:p>
          <a:p>
            <a:pPr marL="800100" lvl="1" indent="-342900">
              <a:buFont typeface="Arial" panose="020B0604020202020204" pitchFamily="34" charset="0"/>
              <a:buChar char="•"/>
            </a:pPr>
            <a:r>
              <a:rPr lang="en-US" altLang="zh-CN" sz="2000" b="1" dirty="0" err="1" smtClean="0">
                <a:latin typeface="Times New Roman" panose="02020603050405020304" pitchFamily="18" charset="0"/>
                <a:cs typeface="Times New Roman" panose="02020603050405020304" pitchFamily="18" charset="0"/>
              </a:rPr>
              <a:t>kNN</a:t>
            </a:r>
            <a:r>
              <a:rPr lang="en-US" altLang="zh-CN" sz="2000" b="1" dirty="0" smtClean="0">
                <a:latin typeface="Times New Roman" panose="02020603050405020304" pitchFamily="18" charset="0"/>
                <a:cs typeface="Times New Roman" panose="02020603050405020304" pitchFamily="18" charset="0"/>
              </a:rPr>
              <a:t> attack </a:t>
            </a:r>
            <a:r>
              <a:rPr lang="en-US" altLang="zh-CN" sz="2000" dirty="0" smtClean="0">
                <a:latin typeface="Times New Roman" panose="02020603050405020304" pitchFamily="18" charset="0"/>
                <a:cs typeface="Times New Roman" panose="02020603050405020304" pitchFamily="18" charset="0"/>
              </a:rPr>
              <a:t>– AAAI’20</a:t>
            </a:r>
          </a:p>
          <a:p>
            <a:pPr marL="800100" lvl="1" indent="-342900">
              <a:buFont typeface="Arial" panose="020B0604020202020204" pitchFamily="34" charset="0"/>
              <a:buChar char="•"/>
            </a:pPr>
            <a:r>
              <a:rPr lang="en-US" altLang="zh-CN" sz="2000" b="1" dirty="0" smtClean="0">
                <a:latin typeface="Times New Roman" panose="02020603050405020304" pitchFamily="18" charset="0"/>
                <a:cs typeface="Times New Roman" panose="02020603050405020304" pitchFamily="18" charset="0"/>
              </a:rPr>
              <a:t>Point dropping </a:t>
            </a:r>
            <a:r>
              <a:rPr lang="en-US" altLang="zh-CN" sz="2000" dirty="0" smtClean="0">
                <a:latin typeface="Times New Roman" panose="02020603050405020304" pitchFamily="18" charset="0"/>
                <a:cs typeface="Times New Roman" panose="02020603050405020304" pitchFamily="18" charset="0"/>
              </a:rPr>
              <a:t>– ICCV’19</a:t>
            </a:r>
          </a:p>
          <a:p>
            <a:pPr marL="800100" lvl="1" indent="-342900">
              <a:buFont typeface="Arial" panose="020B0604020202020204" pitchFamily="34" charset="0"/>
              <a:buChar char="•"/>
            </a:pPr>
            <a:r>
              <a:rPr lang="en-US" altLang="zh-CN" sz="2000" b="1" dirty="0" smtClean="0">
                <a:latin typeface="Times New Roman" panose="02020603050405020304" pitchFamily="18" charset="0"/>
                <a:cs typeface="Times New Roman" panose="02020603050405020304" pitchFamily="18" charset="0"/>
              </a:rPr>
              <a:t>LG-GAN</a:t>
            </a:r>
            <a:r>
              <a:rPr lang="en-US" altLang="zh-CN" sz="2000" dirty="0" smtClean="0">
                <a:latin typeface="Times New Roman" panose="02020603050405020304" pitchFamily="18" charset="0"/>
                <a:cs typeface="Times New Roman" panose="02020603050405020304" pitchFamily="18" charset="0"/>
              </a:rPr>
              <a:t> – CVPR’20</a:t>
            </a:r>
          </a:p>
          <a:p>
            <a:pPr marL="800100" lvl="1" indent="-342900">
              <a:buFont typeface="Arial" panose="020B0604020202020204" pitchFamily="34" charset="0"/>
              <a:buChar char="•"/>
            </a:pPr>
            <a:r>
              <a:rPr lang="en-US" altLang="zh-CN" sz="2000" b="1" dirty="0" err="1" smtClean="0">
                <a:latin typeface="Times New Roman" panose="02020603050405020304" pitchFamily="18" charset="0"/>
                <a:cs typeface="Times New Roman" panose="02020603050405020304" pitchFamily="18" charset="0"/>
              </a:rPr>
              <a:t>AdvPC</a:t>
            </a:r>
            <a:r>
              <a:rPr lang="en-US" altLang="zh-CN" sz="2000" dirty="0" smtClean="0">
                <a:latin typeface="Times New Roman" panose="02020603050405020304" pitchFamily="18" charset="0"/>
                <a:cs typeface="Times New Roman" panose="02020603050405020304" pitchFamily="18" charset="0"/>
              </a:rPr>
              <a:t> – ECCV’20</a:t>
            </a:r>
          </a:p>
          <a:p>
            <a:pPr marL="342900" indent="-342900">
              <a:buFont typeface="Arial" panose="020B0604020202020204" pitchFamily="34" charset="0"/>
              <a:buChar char="•"/>
            </a:pPr>
            <a:endParaRPr lang="en-US" altLang="zh-CN" sz="10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Defenses evaluated:</a:t>
            </a:r>
          </a:p>
          <a:p>
            <a:pPr marL="800100" lvl="1" indent="-342900">
              <a:buFont typeface="Arial" panose="020B0604020202020204" pitchFamily="34" charset="0"/>
              <a:buChar char="•"/>
            </a:pPr>
            <a:r>
              <a:rPr lang="en-US" altLang="zh-CN" sz="2000" b="1" dirty="0" smtClean="0">
                <a:latin typeface="Times New Roman" panose="02020603050405020304" pitchFamily="18" charset="0"/>
                <a:cs typeface="Times New Roman" panose="02020603050405020304" pitchFamily="18" charset="0"/>
              </a:rPr>
              <a:t>SOR</a:t>
            </a:r>
          </a:p>
          <a:p>
            <a:pPr marL="800100" lvl="1" indent="-342900">
              <a:buFont typeface="Arial" panose="020B0604020202020204" pitchFamily="34" charset="0"/>
              <a:buChar char="•"/>
            </a:pPr>
            <a:r>
              <a:rPr lang="en-US" altLang="zh-CN" sz="2000" b="1" dirty="0" smtClean="0">
                <a:latin typeface="Times New Roman" panose="02020603050405020304" pitchFamily="18" charset="0"/>
                <a:cs typeface="Times New Roman" panose="02020603050405020304" pitchFamily="18" charset="0"/>
              </a:rPr>
              <a:t>DUP-Net</a:t>
            </a:r>
            <a:r>
              <a:rPr lang="en-US" altLang="zh-CN" sz="2000" dirty="0" smtClean="0">
                <a:latin typeface="Times New Roman" panose="02020603050405020304" pitchFamily="18" charset="0"/>
                <a:cs typeface="Times New Roman" panose="02020603050405020304" pitchFamily="18" charset="0"/>
              </a:rPr>
              <a:t> (</a:t>
            </a:r>
            <a:r>
              <a:rPr lang="en-US" altLang="zh-CN" sz="2000" b="1" dirty="0" smtClean="0">
                <a:solidFill>
                  <a:srgbClr val="FF0000"/>
                </a:solidFill>
                <a:latin typeface="Times New Roman" panose="02020603050405020304" pitchFamily="18" charset="0"/>
                <a:cs typeface="Times New Roman" panose="02020603050405020304" pitchFamily="18" charset="0"/>
              </a:rPr>
              <a:t>previous SOTA</a:t>
            </a:r>
            <a:r>
              <a:rPr lang="en-US" altLang="zh-CN" sz="2000" dirty="0" smtClean="0">
                <a:latin typeface="Times New Roman" panose="02020603050405020304" pitchFamily="18" charset="0"/>
                <a:cs typeface="Times New Roman" panose="02020603050405020304" pitchFamily="18" charset="0"/>
              </a:rPr>
              <a:t>)</a:t>
            </a:r>
          </a:p>
          <a:p>
            <a:pPr marL="800100" lvl="1" indent="-342900">
              <a:buFont typeface="Arial" panose="020B0604020202020204" pitchFamily="34" charset="0"/>
              <a:buChar char="•"/>
            </a:pPr>
            <a:r>
              <a:rPr lang="en-US" altLang="zh-CN" sz="2000" dirty="0" err="1" smtClean="0">
                <a:latin typeface="Times New Roman" panose="02020603050405020304" pitchFamily="18" charset="0"/>
                <a:cs typeface="Times New Roman" panose="02020603050405020304" pitchFamily="18" charset="0"/>
              </a:rPr>
              <a:t>SOR+PointNet</a:t>
            </a:r>
            <a:r>
              <a:rPr lang="en-US" altLang="zh-CN"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AutoEncoder</a:t>
            </a:r>
            <a:r>
              <a:rPr lang="en-US" altLang="zh-CN" sz="2000" dirty="0" smtClean="0">
                <a:latin typeface="Times New Roman" panose="02020603050405020304" pitchFamily="18" charset="0"/>
                <a:cs typeface="Times New Roman" panose="02020603050405020304" pitchFamily="18" charset="0"/>
              </a:rPr>
              <a:t> (</a:t>
            </a:r>
            <a:r>
              <a:rPr lang="en-US" altLang="zh-CN" sz="2000" b="1" dirty="0" smtClean="0">
                <a:latin typeface="Times New Roman" panose="02020603050405020304" pitchFamily="18" charset="0"/>
                <a:cs typeface="Times New Roman" panose="02020603050405020304" pitchFamily="18" charset="0"/>
              </a:rPr>
              <a:t>SOR-AE</a:t>
            </a:r>
            <a:r>
              <a:rPr lang="en-US" altLang="zh-CN" sz="2000" dirty="0" smtClean="0">
                <a:latin typeface="Times New Roman" panose="02020603050405020304" pitchFamily="18" charset="0"/>
                <a:cs typeface="Times New Roman" panose="02020603050405020304" pitchFamily="18" charset="0"/>
              </a:rPr>
              <a:t>)</a:t>
            </a:r>
          </a:p>
          <a:p>
            <a:pPr marL="800100" lvl="1" indent="-342900">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Re-meshing based IF-Defense w/ </a:t>
            </a:r>
            <a:r>
              <a:rPr lang="en-US" altLang="zh-CN" sz="2000" dirty="0" err="1" smtClean="0">
                <a:latin typeface="Times New Roman" panose="02020603050405020304" pitchFamily="18" charset="0"/>
                <a:cs typeface="Times New Roman" panose="02020603050405020304" pitchFamily="18" charset="0"/>
              </a:rPr>
              <a:t>ONet</a:t>
            </a:r>
            <a:r>
              <a:rPr lang="en-US" altLang="zh-CN" sz="2000" dirty="0" smtClean="0">
                <a:latin typeface="Times New Roman" panose="02020603050405020304" pitchFamily="18" charset="0"/>
                <a:cs typeface="Times New Roman" panose="02020603050405020304" pitchFamily="18" charset="0"/>
              </a:rPr>
              <a:t> (</a:t>
            </a:r>
            <a:r>
              <a:rPr lang="en-US" altLang="zh-CN" sz="2000" b="1" dirty="0" smtClean="0">
                <a:latin typeface="Times New Roman" panose="02020603050405020304" pitchFamily="18" charset="0"/>
                <a:cs typeface="Times New Roman" panose="02020603050405020304" pitchFamily="18" charset="0"/>
              </a:rPr>
              <a:t>Mesh</a:t>
            </a:r>
            <a:r>
              <a:rPr lang="en-US" altLang="zh-CN" sz="2000" dirty="0" smtClean="0">
                <a:latin typeface="Times New Roman" panose="02020603050405020304" pitchFamily="18" charset="0"/>
                <a:cs typeface="Times New Roman" panose="02020603050405020304" pitchFamily="18" charset="0"/>
              </a:rPr>
              <a:t>)</a:t>
            </a:r>
          </a:p>
          <a:p>
            <a:pPr marL="800100" lvl="1" indent="-342900">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Optimization based IF-Defense w/ </a:t>
            </a:r>
            <a:r>
              <a:rPr lang="en-US" altLang="zh-CN" sz="2000" dirty="0" err="1" smtClean="0">
                <a:latin typeface="Times New Roman" panose="02020603050405020304" pitchFamily="18" charset="0"/>
                <a:cs typeface="Times New Roman" panose="02020603050405020304" pitchFamily="18" charset="0"/>
              </a:rPr>
              <a:t>ONet</a:t>
            </a:r>
            <a:r>
              <a:rPr lang="en-US" altLang="zh-CN"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or </a:t>
            </a:r>
            <a:r>
              <a:rPr lang="en-US" altLang="zh-CN" sz="2000" dirty="0" err="1" smtClean="0">
                <a:latin typeface="Times New Roman" panose="02020603050405020304" pitchFamily="18" charset="0"/>
                <a:cs typeface="Times New Roman" panose="02020603050405020304" pitchFamily="18" charset="0"/>
              </a:rPr>
              <a:t>ConvONet</a:t>
            </a:r>
            <a:r>
              <a:rPr lang="en-US" altLang="zh-CN" sz="2000" dirty="0" smtClean="0">
                <a:latin typeface="Times New Roman" panose="02020603050405020304" pitchFamily="18" charset="0"/>
                <a:cs typeface="Times New Roman" panose="02020603050405020304" pitchFamily="18" charset="0"/>
              </a:rPr>
              <a:t> (</a:t>
            </a:r>
            <a:r>
              <a:rPr lang="en-US" altLang="zh-CN" sz="2000" b="1" dirty="0" smtClean="0">
                <a:latin typeface="Times New Roman" panose="02020603050405020304" pitchFamily="18" charset="0"/>
                <a:cs typeface="Times New Roman" panose="02020603050405020304" pitchFamily="18" charset="0"/>
              </a:rPr>
              <a:t>Opt</a:t>
            </a:r>
            <a:r>
              <a:rPr lang="en-US" altLang="zh-CN" sz="2000" dirty="0" smtClean="0">
                <a:latin typeface="Times New Roman" panose="02020603050405020304" pitchFamily="18" charset="0"/>
                <a:cs typeface="Times New Roman" panose="02020603050405020304" pitchFamily="18" charset="0"/>
              </a:rPr>
              <a:t> or </a:t>
            </a:r>
            <a:r>
              <a:rPr lang="en-US" altLang="zh-CN" sz="2000" b="1" dirty="0" err="1" smtClean="0">
                <a:latin typeface="Times New Roman" panose="02020603050405020304" pitchFamily="18" charset="0"/>
                <a:cs typeface="Times New Roman" panose="02020603050405020304" pitchFamily="18" charset="0"/>
              </a:rPr>
              <a:t>Conv</a:t>
            </a:r>
            <a:r>
              <a:rPr lang="en-US" altLang="zh-CN" sz="2000" b="1" dirty="0" smtClean="0">
                <a:latin typeface="Times New Roman" panose="02020603050405020304" pitchFamily="18" charset="0"/>
                <a:cs typeface="Times New Roman" panose="02020603050405020304" pitchFamily="18" charset="0"/>
              </a:rPr>
              <a:t>-Opt</a:t>
            </a:r>
            <a:r>
              <a:rPr lang="en-US" altLang="zh-CN" sz="2000" dirty="0" smtClean="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6023726" y="2488677"/>
            <a:ext cx="3742441" cy="400110"/>
          </a:xfrm>
          <a:prstGeom prst="rect">
            <a:avLst/>
          </a:prstGeom>
          <a:noFill/>
        </p:spPr>
        <p:txBody>
          <a:bodyPr wrap="square" rtlCol="0">
            <a:spAutoFit/>
          </a:bodyPr>
          <a:lstStyle/>
          <a:p>
            <a:r>
              <a:rPr lang="en-US" altLang="zh-CN" sz="2000" dirty="0" smtClean="0">
                <a:latin typeface="Times New Roman" panose="02020603050405020304" pitchFamily="18" charset="0"/>
                <a:cs typeface="Times New Roman" panose="02020603050405020304" pitchFamily="18" charset="0"/>
              </a:rPr>
              <a:t>Out-of-surface perturbation</a:t>
            </a:r>
            <a:endParaRPr lang="zh-CN" altLang="en-US" sz="2000"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6023720" y="2976991"/>
            <a:ext cx="3742441" cy="400110"/>
          </a:xfrm>
          <a:prstGeom prst="rect">
            <a:avLst/>
          </a:prstGeom>
          <a:noFill/>
        </p:spPr>
        <p:txBody>
          <a:bodyPr wrap="square" rtlCol="0">
            <a:spAutoFit/>
          </a:bodyPr>
          <a:lstStyle/>
          <a:p>
            <a:r>
              <a:rPr lang="en-US" altLang="zh-CN" sz="2000" dirty="0" smtClean="0">
                <a:latin typeface="Times New Roman" panose="02020603050405020304" pitchFamily="18" charset="0"/>
                <a:cs typeface="Times New Roman" panose="02020603050405020304" pitchFamily="18" charset="0"/>
              </a:rPr>
              <a:t>On-surface perturbation</a:t>
            </a:r>
            <a:endParaRPr lang="zh-CN" altLang="en-US" sz="2000"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6023721" y="3465306"/>
            <a:ext cx="3742441" cy="400110"/>
          </a:xfrm>
          <a:prstGeom prst="rect">
            <a:avLst/>
          </a:prstGeom>
          <a:noFill/>
        </p:spPr>
        <p:txBody>
          <a:bodyPr wrap="square" rtlCol="0">
            <a:spAutoFit/>
          </a:bodyPr>
          <a:lstStyle/>
          <a:p>
            <a:r>
              <a:rPr lang="en-US" altLang="zh-CN" sz="2000" dirty="0" smtClean="0">
                <a:latin typeface="Times New Roman" panose="02020603050405020304" pitchFamily="18" charset="0"/>
                <a:cs typeface="Times New Roman" panose="02020603050405020304" pitchFamily="18" charset="0"/>
              </a:rPr>
              <a:t>Local part removal</a:t>
            </a:r>
            <a:endParaRPr lang="zh-CN" altLang="en-US" sz="2000"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6023719" y="3953620"/>
            <a:ext cx="3742441" cy="400110"/>
          </a:xfrm>
          <a:prstGeom prst="rect">
            <a:avLst/>
          </a:prstGeom>
          <a:noFill/>
        </p:spPr>
        <p:txBody>
          <a:bodyPr wrap="square" rtlCol="0">
            <a:spAutoFit/>
          </a:bodyPr>
          <a:lstStyle/>
          <a:p>
            <a:r>
              <a:rPr lang="en-US" altLang="zh-CN" sz="2000" dirty="0" smtClean="0">
                <a:latin typeface="Times New Roman" panose="02020603050405020304" pitchFamily="18" charset="0"/>
                <a:cs typeface="Times New Roman" panose="02020603050405020304" pitchFamily="18" charset="0"/>
              </a:rPr>
              <a:t>Geometric deformation</a:t>
            </a:r>
            <a:endParaRPr lang="zh-CN" altLang="en-US" sz="2000" dirty="0">
              <a:latin typeface="Times New Roman" panose="02020603050405020304" pitchFamily="18" charset="0"/>
              <a:cs typeface="Times New Roman" panose="02020603050405020304" pitchFamily="18" charset="0"/>
            </a:endParaRPr>
          </a:p>
        </p:txBody>
      </p:sp>
      <p:cxnSp>
        <p:nvCxnSpPr>
          <p:cNvPr id="4" name="直接连接符 3"/>
          <p:cNvCxnSpPr>
            <a:endCxn id="2" idx="1"/>
          </p:cNvCxnSpPr>
          <p:nvPr/>
        </p:nvCxnSpPr>
        <p:spPr>
          <a:xfrm>
            <a:off x="4741682" y="2688732"/>
            <a:ext cx="1282044" cy="0"/>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10" name="直接连接符 9"/>
          <p:cNvCxnSpPr>
            <a:endCxn id="2" idx="1"/>
          </p:cNvCxnSpPr>
          <p:nvPr/>
        </p:nvCxnSpPr>
        <p:spPr>
          <a:xfrm flipV="1">
            <a:off x="4062953" y="2688732"/>
            <a:ext cx="1960773" cy="314797"/>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12" name="直接连接符 11"/>
          <p:cNvCxnSpPr>
            <a:endCxn id="5" idx="1"/>
          </p:cNvCxnSpPr>
          <p:nvPr/>
        </p:nvCxnSpPr>
        <p:spPr>
          <a:xfrm flipV="1">
            <a:off x="3857133" y="3177046"/>
            <a:ext cx="2166587" cy="126000"/>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15" name="直接连接符 14"/>
          <p:cNvCxnSpPr>
            <a:endCxn id="5" idx="1"/>
          </p:cNvCxnSpPr>
          <p:nvPr/>
        </p:nvCxnSpPr>
        <p:spPr>
          <a:xfrm flipV="1">
            <a:off x="3450211" y="3177046"/>
            <a:ext cx="2573509" cy="1036855"/>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17" name="直接连接符 16"/>
          <p:cNvCxnSpPr>
            <a:endCxn id="6" idx="1"/>
          </p:cNvCxnSpPr>
          <p:nvPr/>
        </p:nvCxnSpPr>
        <p:spPr>
          <a:xfrm>
            <a:off x="4201208" y="3614131"/>
            <a:ext cx="1822513" cy="51230"/>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19" name="直接连接符 18"/>
          <p:cNvCxnSpPr>
            <a:endCxn id="8" idx="1"/>
          </p:cNvCxnSpPr>
          <p:nvPr/>
        </p:nvCxnSpPr>
        <p:spPr>
          <a:xfrm>
            <a:off x="3648955" y="3910150"/>
            <a:ext cx="2374764" cy="243525"/>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sp>
        <p:nvSpPr>
          <p:cNvPr id="22" name="文本框 21"/>
          <p:cNvSpPr txBox="1"/>
          <p:nvPr/>
        </p:nvSpPr>
        <p:spPr>
          <a:xfrm>
            <a:off x="389298" y="6524734"/>
            <a:ext cx="9470319"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[1] Peng, </a:t>
            </a:r>
            <a:r>
              <a:rPr lang="en-US" altLang="zh-CN" sz="1400" dirty="0" err="1">
                <a:latin typeface="Times New Roman" panose="02020603050405020304" pitchFamily="18" charset="0"/>
                <a:cs typeface="Times New Roman" panose="02020603050405020304" pitchFamily="18" charset="0"/>
              </a:rPr>
              <a:t>Songyou</a:t>
            </a:r>
            <a:r>
              <a:rPr lang="en-US" altLang="zh-CN" sz="1400" dirty="0">
                <a:latin typeface="Times New Roman" panose="02020603050405020304" pitchFamily="18" charset="0"/>
                <a:cs typeface="Times New Roman" panose="02020603050405020304" pitchFamily="18" charset="0"/>
              </a:rPr>
              <a:t>, et al. "Convolutional occupancy networks." </a:t>
            </a:r>
            <a:r>
              <a:rPr lang="en-US" altLang="zh-CN" sz="1400" dirty="0" smtClean="0">
                <a:latin typeface="Times New Roman" panose="02020603050405020304" pitchFamily="18" charset="0"/>
                <a:cs typeface="Times New Roman" panose="02020603050405020304" pitchFamily="18" charset="0"/>
              </a:rPr>
              <a:t>ECCV 2020.</a:t>
            </a:r>
          </a:p>
        </p:txBody>
      </p:sp>
    </p:spTree>
    <p:extLst>
      <p:ext uri="{BB962C8B-B14F-4D97-AF65-F5344CB8AC3E}">
        <p14:creationId xmlns:p14="http://schemas.microsoft.com/office/powerpoint/2010/main" val="36627717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9298" y="481715"/>
            <a:ext cx="3958135" cy="584775"/>
          </a:xfrm>
          <a:prstGeom prst="rect">
            <a:avLst/>
          </a:prstGeom>
          <a:noFill/>
        </p:spPr>
        <p:txBody>
          <a:bodyPr wrap="none" rtlCol="0">
            <a:spAutoFit/>
          </a:bodyPr>
          <a:lstStyle/>
          <a:p>
            <a:r>
              <a:rPr lang="en-US" altLang="zh-CN" sz="3200" b="1" dirty="0" smtClean="0">
                <a:latin typeface="Times New Roman" panose="02020603050405020304" pitchFamily="18" charset="0"/>
                <a:cs typeface="Times New Roman" panose="02020603050405020304" pitchFamily="18" charset="0"/>
              </a:rPr>
              <a:t>Experimental Results</a:t>
            </a:r>
            <a:endParaRPr lang="zh-CN" altLang="en-US" sz="32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文本框 4"/>
              <p:cNvSpPr txBox="1"/>
              <p:nvPr/>
            </p:nvSpPr>
            <p:spPr>
              <a:xfrm>
                <a:off x="389298" y="1128799"/>
                <a:ext cx="10408935" cy="5262979"/>
              </a:xfrm>
              <a:prstGeom prst="rect">
                <a:avLst/>
              </a:prstGeom>
              <a:noFill/>
            </p:spPr>
            <p:txBody>
              <a:bodyPr wrap="square" rtlCol="0">
                <a:spAutoFit/>
              </a:bodyPr>
              <a:lstStyle/>
              <a:p>
                <a:pPr marL="342900" indent="-342900">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b="1" dirty="0" smtClean="0">
                    <a:latin typeface="Times New Roman" panose="02020603050405020304" pitchFamily="18" charset="0"/>
                    <a:cs typeface="Times New Roman" panose="02020603050405020304" pitchFamily="18" charset="0"/>
                  </a:rPr>
                  <a:t>Opt</a:t>
                </a:r>
                <a:r>
                  <a:rPr lang="en-US" altLang="zh-CN" sz="2400" dirty="0" smtClean="0">
                    <a:latin typeface="Times New Roman" panose="02020603050405020304" pitchFamily="18" charset="0"/>
                    <a:cs typeface="Times New Roman" panose="02020603050405020304" pitchFamily="18" charset="0"/>
                  </a:rPr>
                  <a:t> consistently outperforms </a:t>
                </a:r>
                <a:r>
                  <a:rPr lang="en-US" altLang="zh-CN" sz="2400" b="1" dirty="0" smtClean="0">
                    <a:latin typeface="Times New Roman" panose="02020603050405020304" pitchFamily="18" charset="0"/>
                    <a:cs typeface="Times New Roman" panose="02020603050405020304" pitchFamily="18" charset="0"/>
                  </a:rPr>
                  <a:t>Mesh</a:t>
                </a:r>
                <a:r>
                  <a:rPr lang="en-US" altLang="zh-CN" sz="2400" dirty="0" smtClean="0">
                    <a:latin typeface="Times New Roman" panose="02020603050405020304" pitchFamily="18" charset="0"/>
                    <a:cs typeface="Times New Roman" panose="02020603050405020304" pitchFamily="18" charset="0"/>
                  </a:rPr>
                  <a:t>, while </a:t>
                </a:r>
                <a:r>
                  <a:rPr lang="en-US" altLang="zh-CN" sz="2400" b="1" dirty="0" err="1" smtClean="0">
                    <a:latin typeface="Times New Roman" panose="02020603050405020304" pitchFamily="18" charset="0"/>
                    <a:cs typeface="Times New Roman" panose="02020603050405020304" pitchFamily="18" charset="0"/>
                  </a:rPr>
                  <a:t>Conv</a:t>
                </a:r>
                <a:r>
                  <a:rPr lang="en-US" altLang="zh-CN" sz="2400" b="1" dirty="0" smtClean="0">
                    <a:latin typeface="Times New Roman" panose="02020603050405020304" pitchFamily="18" charset="0"/>
                    <a:cs typeface="Times New Roman" panose="02020603050405020304" pitchFamily="18" charset="0"/>
                  </a:rPr>
                  <a:t>-Opt</a:t>
                </a:r>
                <a:r>
                  <a:rPr lang="en-US" altLang="zh-CN" sz="2400" dirty="0" smtClean="0">
                    <a:latin typeface="Times New Roman" panose="02020603050405020304" pitchFamily="18" charset="0"/>
                    <a:cs typeface="Times New Roman" panose="02020603050405020304" pitchFamily="18" charset="0"/>
                  </a:rPr>
                  <a:t> achieves new SOTA</a:t>
                </a:r>
              </a:p>
              <a:p>
                <a:pPr marL="342900" indent="-342900">
                  <a:buFont typeface="Arial" panose="020B0604020202020204" pitchFamily="34" charset="0"/>
                  <a:buChar char="•"/>
                </a:pPr>
                <a:r>
                  <a:rPr lang="en-US" altLang="zh-CN" sz="2400" dirty="0" smtClean="0">
                    <a:solidFill>
                      <a:srgbClr val="FF0000"/>
                    </a:solidFill>
                    <a:latin typeface="Times New Roman" panose="02020603050405020304" pitchFamily="18" charset="0"/>
                    <a:cs typeface="Times New Roman" panose="02020603050405020304" pitchFamily="18" charset="0"/>
                  </a:rPr>
                  <a:t>Small</a:t>
                </a:r>
                <a:r>
                  <a:rPr lang="en-US" altLang="zh-CN" sz="2400" dirty="0" smtClean="0">
                    <a:latin typeface="Times New Roman" panose="02020603050405020304" pitchFamily="18" charset="0"/>
                    <a:cs typeface="Times New Roman" panose="02020603050405020304" pitchFamily="18" charset="0"/>
                  </a:rPr>
                  <a:t> improvement on </a:t>
                </a:r>
                <a:r>
                  <a:rPr lang="en-US" altLang="zh-CN" sz="2400" b="1" dirty="0" smtClean="0">
                    <a:latin typeface="Times New Roman" panose="02020603050405020304" pitchFamily="18" charset="0"/>
                    <a:cs typeface="Times New Roman" panose="02020603050405020304" pitchFamily="18" charset="0"/>
                  </a:rPr>
                  <a:t>perturb</a:t>
                </a:r>
                <a:r>
                  <a:rPr lang="en-US" altLang="zh-CN" sz="2400" dirty="0" smtClean="0">
                    <a:latin typeface="Times New Roman" panose="02020603050405020304" pitchFamily="18" charset="0"/>
                    <a:cs typeface="Times New Roman" panose="02020603050405020304" pitchFamily="18" charset="0"/>
                  </a:rPr>
                  <a:t> and </a:t>
                </a:r>
                <a:r>
                  <a:rPr lang="en-US" altLang="zh-CN" sz="2400" b="1" dirty="0" smtClean="0">
                    <a:latin typeface="Times New Roman" panose="02020603050405020304" pitchFamily="18" charset="0"/>
                    <a:cs typeface="Times New Roman" panose="02020603050405020304" pitchFamily="18" charset="0"/>
                  </a:rPr>
                  <a:t>adding</a:t>
                </a:r>
                <a:r>
                  <a:rPr lang="en-US" altLang="zh-CN" sz="2400" dirty="0" smtClean="0">
                    <a:latin typeface="Times New Roman" panose="02020603050405020304" pitchFamily="18" charset="0"/>
                    <a:cs typeface="Times New Roman" panose="02020603050405020304" pitchFamily="18" charset="0"/>
                  </a:rPr>
                  <a:t> attack</a:t>
                </a:r>
              </a:p>
              <a:p>
                <a:pPr marL="342900" indent="-342900">
                  <a:buFont typeface="Arial" panose="020B0604020202020204" pitchFamily="34" charset="0"/>
                  <a:buChar char="•"/>
                </a:pPr>
                <a:r>
                  <a:rPr lang="en-US" altLang="zh-CN" sz="2400" dirty="0" smtClean="0">
                    <a:solidFill>
                      <a:srgbClr val="FF0000"/>
                    </a:solidFill>
                    <a:latin typeface="Times New Roman" panose="02020603050405020304" pitchFamily="18" charset="0"/>
                    <a:cs typeface="Times New Roman" panose="02020603050405020304" pitchFamily="18" charset="0"/>
                  </a:rPr>
                  <a:t>Significant</a:t>
                </a:r>
                <a:r>
                  <a:rPr lang="en-US" altLang="zh-CN" sz="2400" dirty="0" smtClean="0">
                    <a:latin typeface="Times New Roman" panose="02020603050405020304" pitchFamily="18" charset="0"/>
                    <a:cs typeface="Times New Roman" panose="02020603050405020304" pitchFamily="18" charset="0"/>
                  </a:rPr>
                  <a:t> increase on </a:t>
                </a:r>
                <a14:m>
                  <m:oMath xmlns:m="http://schemas.openxmlformats.org/officeDocument/2006/math">
                    <m:r>
                      <a:rPr lang="en-US" altLang="zh-CN" sz="2400" b="1" i="1" dirty="0" smtClean="0">
                        <a:latin typeface="Cambria Math" panose="02040503050406030204" pitchFamily="18" charset="0"/>
                        <a:cs typeface="Times New Roman" panose="02020603050405020304" pitchFamily="18" charset="0"/>
                      </a:rPr>
                      <m:t>𝒌</m:t>
                    </m:r>
                  </m:oMath>
                </a14:m>
                <a:r>
                  <a:rPr lang="en-US" altLang="zh-CN" sz="2400" b="1" dirty="0" smtClean="0">
                    <a:latin typeface="Times New Roman" panose="02020603050405020304" pitchFamily="18" charset="0"/>
                    <a:cs typeface="Times New Roman" panose="02020603050405020304" pitchFamily="18" charset="0"/>
                  </a:rPr>
                  <a:t>NN</a:t>
                </a:r>
                <a:r>
                  <a:rPr lang="en-US" altLang="zh-CN" sz="2400" dirty="0" smtClean="0">
                    <a:latin typeface="Times New Roman" panose="02020603050405020304" pitchFamily="18" charset="0"/>
                    <a:cs typeface="Times New Roman" panose="02020603050405020304" pitchFamily="18" charset="0"/>
                  </a:rPr>
                  <a:t>, </a:t>
                </a:r>
                <a:r>
                  <a:rPr lang="en-US" altLang="zh-CN" sz="2400" b="1" dirty="0" smtClean="0">
                    <a:latin typeface="Times New Roman" panose="02020603050405020304" pitchFamily="18" charset="0"/>
                    <a:cs typeface="Times New Roman" panose="02020603050405020304" pitchFamily="18" charset="0"/>
                  </a:rPr>
                  <a:t>dropping</a:t>
                </a:r>
                <a:r>
                  <a:rPr lang="en-US" altLang="zh-CN" sz="2400" dirty="0" smtClean="0">
                    <a:latin typeface="Times New Roman" panose="02020603050405020304" pitchFamily="18" charset="0"/>
                    <a:cs typeface="Times New Roman" panose="02020603050405020304" pitchFamily="18" charset="0"/>
                  </a:rPr>
                  <a:t>, </a:t>
                </a:r>
                <a:r>
                  <a:rPr lang="en-US" altLang="zh-CN" sz="2400" b="1" dirty="0" smtClean="0">
                    <a:latin typeface="Times New Roman" panose="02020603050405020304" pitchFamily="18" charset="0"/>
                    <a:cs typeface="Times New Roman" panose="02020603050405020304" pitchFamily="18" charset="0"/>
                  </a:rPr>
                  <a:t>LG-GAN, </a:t>
                </a:r>
                <a:r>
                  <a:rPr lang="en-US" altLang="zh-CN" sz="2400" b="1" dirty="0" err="1" smtClean="0">
                    <a:latin typeface="Times New Roman" panose="02020603050405020304" pitchFamily="18" charset="0"/>
                    <a:cs typeface="Times New Roman" panose="02020603050405020304" pitchFamily="18" charset="0"/>
                  </a:rPr>
                  <a:t>AdvPC</a:t>
                </a:r>
                <a:endParaRPr lang="en-US" altLang="zh-CN" sz="2400" b="1" dirty="0" smtClean="0">
                  <a:latin typeface="Times New Roman" panose="02020603050405020304" pitchFamily="18" charset="0"/>
                  <a:cs typeface="Times New Roman" panose="02020603050405020304" pitchFamily="18" charset="0"/>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389298" y="1128799"/>
                <a:ext cx="10408935" cy="5262979"/>
              </a:xfrm>
              <a:prstGeom prst="rect">
                <a:avLst/>
              </a:prstGeom>
              <a:blipFill rotWithShape="0">
                <a:blip r:embed="rId3"/>
                <a:stretch>
                  <a:fillRect l="-820" b="-463"/>
                </a:stretch>
              </a:blipFill>
            </p:spPr>
            <p:txBody>
              <a:bodyPr/>
              <a:lstStyle/>
              <a:p>
                <a:r>
                  <a:rPr lang="zh-CN" altLang="en-US">
                    <a:noFill/>
                  </a:rPr>
                  <a:t> </a:t>
                </a:r>
              </a:p>
            </p:txBody>
          </p:sp>
        </mc:Fallback>
      </mc:AlternateContent>
      <p:pic>
        <p:nvPicPr>
          <p:cNvPr id="4" name="图片 3"/>
          <p:cNvPicPr>
            <a:picLocks noChangeAspect="1"/>
          </p:cNvPicPr>
          <p:nvPr/>
        </p:nvPicPr>
        <p:blipFill rotWithShape="1">
          <a:blip r:embed="rId4">
            <a:extLst>
              <a:ext uri="{28A0092B-C50C-407E-A947-70E740481C1C}">
                <a14:useLocalDpi xmlns:a14="http://schemas.microsoft.com/office/drawing/2010/main" val="0"/>
              </a:ext>
            </a:extLst>
          </a:blip>
          <a:srcRect l="5217"/>
          <a:stretch/>
        </p:blipFill>
        <p:spPr>
          <a:xfrm>
            <a:off x="6283785" y="1192409"/>
            <a:ext cx="5908215" cy="3615451"/>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49" y="1200360"/>
            <a:ext cx="6248983" cy="3615451"/>
          </a:xfrm>
          <a:prstGeom prst="rect">
            <a:avLst/>
          </a:prstGeom>
        </p:spPr>
      </p:pic>
      <p:sp>
        <p:nvSpPr>
          <p:cNvPr id="19" name="文本框 18"/>
          <p:cNvSpPr txBox="1"/>
          <p:nvPr/>
        </p:nvSpPr>
        <p:spPr>
          <a:xfrm>
            <a:off x="4176678" y="1917265"/>
            <a:ext cx="872400" cy="338554"/>
          </a:xfrm>
          <a:prstGeom prst="rect">
            <a:avLst/>
          </a:prstGeom>
          <a:noFill/>
        </p:spPr>
        <p:txBody>
          <a:bodyPr wrap="square" rtlCol="0">
            <a:spAutoFit/>
          </a:bodyPr>
          <a:lstStyle/>
          <a:p>
            <a:pPr algn="ctr"/>
            <a:r>
              <a:rPr lang="en-US" altLang="zh-CN" sz="1600" b="1" dirty="0" smtClean="0">
                <a:solidFill>
                  <a:srgbClr val="FF0000"/>
                </a:solidFill>
                <a:latin typeface="Times New Roman" panose="02020603050405020304" pitchFamily="18" charset="0"/>
                <a:cs typeface="Times New Roman" panose="02020603050405020304" pitchFamily="18" charset="0"/>
              </a:rPr>
              <a:t>18.88%</a:t>
            </a:r>
            <a:endParaRPr lang="zh-CN" altLang="en-US" sz="1600" b="1" dirty="0">
              <a:solidFill>
                <a:srgbClr val="FF0000"/>
              </a:solidFill>
              <a:latin typeface="Times New Roman" panose="02020603050405020304" pitchFamily="18" charset="0"/>
              <a:cs typeface="Times New Roman" panose="02020603050405020304" pitchFamily="18" charset="0"/>
            </a:endParaRPr>
          </a:p>
        </p:txBody>
      </p:sp>
      <p:sp>
        <p:nvSpPr>
          <p:cNvPr id="20" name="文本框 19"/>
          <p:cNvSpPr txBox="1"/>
          <p:nvPr/>
        </p:nvSpPr>
        <p:spPr>
          <a:xfrm>
            <a:off x="2956333" y="1279276"/>
            <a:ext cx="770681" cy="338554"/>
          </a:xfrm>
          <a:prstGeom prst="rect">
            <a:avLst/>
          </a:prstGeom>
          <a:noFill/>
        </p:spPr>
        <p:txBody>
          <a:bodyPr wrap="square" rtlCol="0">
            <a:spAutoFit/>
          </a:bodyPr>
          <a:lstStyle/>
          <a:p>
            <a:pPr algn="ctr"/>
            <a:r>
              <a:rPr lang="en-US" altLang="zh-CN" sz="1600" b="1" dirty="0" smtClean="0">
                <a:solidFill>
                  <a:srgbClr val="FF0000"/>
                </a:solidFill>
                <a:latin typeface="Times New Roman" panose="02020603050405020304" pitchFamily="18" charset="0"/>
                <a:cs typeface="Times New Roman" panose="02020603050405020304" pitchFamily="18" charset="0"/>
              </a:rPr>
              <a:t>6.64%</a:t>
            </a:r>
            <a:endParaRPr lang="zh-CN" altLang="en-US" sz="1600" b="1" dirty="0">
              <a:solidFill>
                <a:srgbClr val="FF0000"/>
              </a:solidFill>
              <a:latin typeface="Times New Roman" panose="02020603050405020304" pitchFamily="18" charset="0"/>
              <a:cs typeface="Times New Roman" panose="02020603050405020304" pitchFamily="18" charset="0"/>
            </a:endParaRPr>
          </a:p>
        </p:txBody>
      </p:sp>
      <p:sp>
        <p:nvSpPr>
          <p:cNvPr id="21" name="文本框 20"/>
          <p:cNvSpPr txBox="1"/>
          <p:nvPr/>
        </p:nvSpPr>
        <p:spPr>
          <a:xfrm>
            <a:off x="4764296" y="2474875"/>
            <a:ext cx="925709" cy="338554"/>
          </a:xfrm>
          <a:prstGeom prst="rect">
            <a:avLst/>
          </a:prstGeom>
          <a:noFill/>
        </p:spPr>
        <p:txBody>
          <a:bodyPr wrap="square" rtlCol="0">
            <a:spAutoFit/>
          </a:bodyPr>
          <a:lstStyle/>
          <a:p>
            <a:pPr algn="ctr"/>
            <a:r>
              <a:rPr lang="en-US" altLang="zh-CN" sz="1600" b="1" dirty="0" smtClean="0">
                <a:solidFill>
                  <a:srgbClr val="FF0000"/>
                </a:solidFill>
                <a:latin typeface="Times New Roman" panose="02020603050405020304" pitchFamily="18" charset="0"/>
                <a:cs typeface="Times New Roman" panose="02020603050405020304" pitchFamily="18" charset="0"/>
              </a:rPr>
              <a:t>13.54%</a:t>
            </a:r>
            <a:endParaRPr lang="zh-CN" altLang="en-US" sz="1600" b="1" dirty="0">
              <a:solidFill>
                <a:srgbClr val="FF0000"/>
              </a:solidFill>
              <a:latin typeface="Times New Roman" panose="02020603050405020304" pitchFamily="18" charset="0"/>
              <a:cs typeface="Times New Roman" panose="02020603050405020304" pitchFamily="18" charset="0"/>
            </a:endParaRPr>
          </a:p>
        </p:txBody>
      </p:sp>
      <p:sp>
        <p:nvSpPr>
          <p:cNvPr id="25" name="文本框 24"/>
          <p:cNvSpPr txBox="1"/>
          <p:nvPr/>
        </p:nvSpPr>
        <p:spPr>
          <a:xfrm>
            <a:off x="10119698" y="1482723"/>
            <a:ext cx="770681" cy="338554"/>
          </a:xfrm>
          <a:prstGeom prst="rect">
            <a:avLst/>
          </a:prstGeom>
          <a:noFill/>
        </p:spPr>
        <p:txBody>
          <a:bodyPr wrap="square" rtlCol="0">
            <a:spAutoFit/>
          </a:bodyPr>
          <a:lstStyle/>
          <a:p>
            <a:pPr algn="ctr"/>
            <a:r>
              <a:rPr lang="en-US" altLang="zh-CN" sz="1600" b="1" dirty="0" smtClean="0">
                <a:solidFill>
                  <a:srgbClr val="FF0000"/>
                </a:solidFill>
                <a:latin typeface="Times New Roman" panose="02020603050405020304" pitchFamily="18" charset="0"/>
                <a:cs typeface="Times New Roman" panose="02020603050405020304" pitchFamily="18" charset="0"/>
              </a:rPr>
              <a:t>7.09%</a:t>
            </a:r>
            <a:endParaRPr lang="zh-CN" altLang="en-US" sz="1600" b="1" dirty="0">
              <a:solidFill>
                <a:srgbClr val="FF0000"/>
              </a:solidFill>
              <a:latin typeface="Times New Roman" panose="02020603050405020304" pitchFamily="18" charset="0"/>
              <a:cs typeface="Times New Roman" panose="02020603050405020304" pitchFamily="18" charset="0"/>
            </a:endParaRPr>
          </a:p>
        </p:txBody>
      </p:sp>
      <p:sp>
        <p:nvSpPr>
          <p:cNvPr id="26" name="文本框 25"/>
          <p:cNvSpPr txBox="1"/>
          <p:nvPr/>
        </p:nvSpPr>
        <p:spPr>
          <a:xfrm>
            <a:off x="8935846" y="1279276"/>
            <a:ext cx="770681" cy="338554"/>
          </a:xfrm>
          <a:prstGeom prst="rect">
            <a:avLst/>
          </a:prstGeom>
          <a:noFill/>
        </p:spPr>
        <p:txBody>
          <a:bodyPr wrap="square" rtlCol="0">
            <a:spAutoFit/>
          </a:bodyPr>
          <a:lstStyle/>
          <a:p>
            <a:pPr algn="ctr"/>
            <a:r>
              <a:rPr lang="en-US" altLang="zh-CN" sz="1600" b="1" dirty="0" smtClean="0">
                <a:solidFill>
                  <a:srgbClr val="FF0000"/>
                </a:solidFill>
                <a:latin typeface="Times New Roman" panose="02020603050405020304" pitchFamily="18" charset="0"/>
                <a:cs typeface="Times New Roman" panose="02020603050405020304" pitchFamily="18" charset="0"/>
              </a:rPr>
              <a:t>6.89%</a:t>
            </a:r>
            <a:endParaRPr lang="zh-CN" altLang="en-US" sz="1600" b="1" dirty="0">
              <a:solidFill>
                <a:srgbClr val="FF0000"/>
              </a:solidFill>
              <a:latin typeface="Times New Roman" panose="02020603050405020304" pitchFamily="18" charset="0"/>
              <a:cs typeface="Times New Roman" panose="02020603050405020304" pitchFamily="18" charset="0"/>
            </a:endParaRPr>
          </a:p>
        </p:txBody>
      </p:sp>
      <p:sp>
        <p:nvSpPr>
          <p:cNvPr id="27" name="文本框 26"/>
          <p:cNvSpPr txBox="1"/>
          <p:nvPr/>
        </p:nvSpPr>
        <p:spPr>
          <a:xfrm>
            <a:off x="10724435" y="3522686"/>
            <a:ext cx="770681" cy="338554"/>
          </a:xfrm>
          <a:prstGeom prst="rect">
            <a:avLst/>
          </a:prstGeom>
          <a:noFill/>
        </p:spPr>
        <p:txBody>
          <a:bodyPr wrap="square" rtlCol="0">
            <a:spAutoFit/>
          </a:bodyPr>
          <a:lstStyle/>
          <a:p>
            <a:pPr algn="ctr"/>
            <a:r>
              <a:rPr lang="en-US" altLang="zh-CN" sz="1600" b="1" dirty="0" smtClean="0">
                <a:solidFill>
                  <a:srgbClr val="FF0000"/>
                </a:solidFill>
                <a:latin typeface="Times New Roman" panose="02020603050405020304" pitchFamily="18" charset="0"/>
                <a:cs typeface="Times New Roman" panose="02020603050405020304" pitchFamily="18" charset="0"/>
              </a:rPr>
              <a:t>6.19%</a:t>
            </a:r>
            <a:endParaRPr lang="zh-CN" altLang="en-US" sz="1600" b="1" dirty="0">
              <a:solidFill>
                <a:srgbClr val="FF0000"/>
              </a:solidFill>
              <a:latin typeface="Times New Roman" panose="02020603050405020304" pitchFamily="18" charset="0"/>
              <a:cs typeface="Times New Roman" panose="02020603050405020304" pitchFamily="18" charset="0"/>
            </a:endParaRPr>
          </a:p>
        </p:txBody>
      </p:sp>
      <p:sp>
        <p:nvSpPr>
          <p:cNvPr id="28" name="文本框 27"/>
          <p:cNvSpPr txBox="1"/>
          <p:nvPr/>
        </p:nvSpPr>
        <p:spPr>
          <a:xfrm>
            <a:off x="5323585" y="1043698"/>
            <a:ext cx="925709" cy="338554"/>
          </a:xfrm>
          <a:prstGeom prst="rect">
            <a:avLst/>
          </a:prstGeom>
          <a:noFill/>
        </p:spPr>
        <p:txBody>
          <a:bodyPr wrap="square" rtlCol="0">
            <a:spAutoFit/>
          </a:bodyPr>
          <a:lstStyle/>
          <a:p>
            <a:pPr algn="ctr"/>
            <a:r>
              <a:rPr lang="en-US" altLang="zh-CN" sz="1600" b="1" dirty="0" smtClean="0">
                <a:solidFill>
                  <a:srgbClr val="FF0000"/>
                </a:solidFill>
                <a:latin typeface="Times New Roman" panose="02020603050405020304" pitchFamily="18" charset="0"/>
                <a:cs typeface="Times New Roman" panose="02020603050405020304" pitchFamily="18" charset="0"/>
              </a:rPr>
              <a:t>3.17%</a:t>
            </a:r>
            <a:endParaRPr lang="zh-CN" altLang="en-US" sz="1600" b="1" dirty="0">
              <a:solidFill>
                <a:srgbClr val="FF0000"/>
              </a:solidFill>
              <a:latin typeface="Times New Roman" panose="02020603050405020304" pitchFamily="18" charset="0"/>
              <a:cs typeface="Times New Roman" panose="02020603050405020304" pitchFamily="18" charset="0"/>
            </a:endParaRPr>
          </a:p>
        </p:txBody>
      </p:sp>
      <p:sp>
        <p:nvSpPr>
          <p:cNvPr id="29" name="文本框 28"/>
          <p:cNvSpPr txBox="1"/>
          <p:nvPr/>
        </p:nvSpPr>
        <p:spPr>
          <a:xfrm>
            <a:off x="11204861" y="1043698"/>
            <a:ext cx="925709" cy="338554"/>
          </a:xfrm>
          <a:prstGeom prst="rect">
            <a:avLst/>
          </a:prstGeom>
          <a:noFill/>
        </p:spPr>
        <p:txBody>
          <a:bodyPr wrap="square" rtlCol="0">
            <a:spAutoFit/>
          </a:bodyPr>
          <a:lstStyle/>
          <a:p>
            <a:pPr algn="ctr"/>
            <a:r>
              <a:rPr lang="en-US" altLang="zh-CN" sz="1600" b="1" dirty="0" smtClean="0">
                <a:solidFill>
                  <a:srgbClr val="FF0000"/>
                </a:solidFill>
                <a:latin typeface="Times New Roman" panose="02020603050405020304" pitchFamily="18" charset="0"/>
                <a:cs typeface="Times New Roman" panose="02020603050405020304" pitchFamily="18" charset="0"/>
              </a:rPr>
              <a:t>8.77%</a:t>
            </a:r>
            <a:endParaRPr lang="zh-CN" altLang="en-US" sz="16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321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3" end="1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9" grpId="0"/>
      <p:bldP spid="20" grpId="0"/>
      <p:bldP spid="21" grpId="0"/>
      <p:bldP spid="25" grpId="0"/>
      <p:bldP spid="26" grpId="0"/>
      <p:bldP spid="27" grpId="0"/>
      <p:bldP spid="28" grpId="0"/>
      <p:bldP spid="2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9298" y="481715"/>
            <a:ext cx="3958135" cy="584775"/>
          </a:xfrm>
          <a:prstGeom prst="rect">
            <a:avLst/>
          </a:prstGeom>
          <a:noFill/>
        </p:spPr>
        <p:txBody>
          <a:bodyPr wrap="none" rtlCol="0">
            <a:spAutoFit/>
          </a:bodyPr>
          <a:lstStyle/>
          <a:p>
            <a:r>
              <a:rPr lang="en-US" altLang="zh-CN" sz="3200" b="1" dirty="0" smtClean="0">
                <a:latin typeface="Times New Roman" panose="02020603050405020304" pitchFamily="18" charset="0"/>
                <a:cs typeface="Times New Roman" panose="02020603050405020304" pitchFamily="18" charset="0"/>
              </a:rPr>
              <a:t>Experimental Results</a:t>
            </a:r>
            <a:endParaRPr lang="zh-CN" altLang="en-US" sz="3200" b="1"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389298" y="1128799"/>
            <a:ext cx="10408935" cy="4832092"/>
          </a:xfrm>
          <a:prstGeom prst="rect">
            <a:avLst/>
          </a:prstGeom>
          <a:noFill/>
        </p:spPr>
        <p:txBody>
          <a:bodyPr wrap="square" rtlCol="0">
            <a:spAutoFit/>
          </a:bodyPr>
          <a:lstStyle/>
          <a:p>
            <a:pPr marL="342900" indent="-342900">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b="1" dirty="0" smtClean="0">
                <a:latin typeface="Times New Roman" panose="02020603050405020304" pitchFamily="18" charset="0"/>
                <a:cs typeface="Times New Roman" panose="02020603050405020304" pitchFamily="18" charset="0"/>
              </a:rPr>
              <a:t>Opt</a:t>
            </a:r>
            <a:r>
              <a:rPr lang="en-US" altLang="zh-CN" sz="2400" dirty="0" smtClean="0">
                <a:latin typeface="Times New Roman" panose="02020603050405020304" pitchFamily="18" charset="0"/>
                <a:cs typeface="Times New Roman" panose="02020603050405020304" pitchFamily="18" charset="0"/>
              </a:rPr>
              <a:t> consistently outperforms </a:t>
            </a:r>
            <a:r>
              <a:rPr lang="en-US" altLang="zh-CN" sz="2400" b="1" dirty="0" smtClean="0">
                <a:latin typeface="Times New Roman" panose="02020603050405020304" pitchFamily="18" charset="0"/>
                <a:cs typeface="Times New Roman" panose="02020603050405020304" pitchFamily="18" charset="0"/>
              </a:rPr>
              <a:t>Mesh</a:t>
            </a:r>
            <a:r>
              <a:rPr lang="en-US" altLang="zh-CN" sz="2400" dirty="0" smtClean="0">
                <a:latin typeface="Times New Roman" panose="02020603050405020304" pitchFamily="18" charset="0"/>
                <a:cs typeface="Times New Roman" panose="02020603050405020304" pitchFamily="18" charset="0"/>
              </a:rPr>
              <a:t>, while </a:t>
            </a:r>
            <a:r>
              <a:rPr lang="en-US" altLang="zh-CN" sz="2400" b="1" dirty="0" err="1" smtClean="0">
                <a:latin typeface="Times New Roman" panose="02020603050405020304" pitchFamily="18" charset="0"/>
                <a:cs typeface="Times New Roman" panose="02020603050405020304" pitchFamily="18" charset="0"/>
              </a:rPr>
              <a:t>Conv</a:t>
            </a:r>
            <a:r>
              <a:rPr lang="en-US" altLang="zh-CN" sz="2400" b="1" dirty="0" smtClean="0">
                <a:latin typeface="Times New Roman" panose="02020603050405020304" pitchFamily="18" charset="0"/>
                <a:cs typeface="Times New Roman" panose="02020603050405020304" pitchFamily="18" charset="0"/>
              </a:rPr>
              <a:t>-Opt</a:t>
            </a:r>
            <a:r>
              <a:rPr lang="en-US" altLang="zh-CN" sz="2400" dirty="0" smtClean="0">
                <a:latin typeface="Times New Roman" panose="02020603050405020304" pitchFamily="18" charset="0"/>
                <a:cs typeface="Times New Roman" panose="02020603050405020304" pitchFamily="18" charset="0"/>
              </a:rPr>
              <a:t> achieves new SOTA</a:t>
            </a:r>
          </a:p>
          <a:p>
            <a:pPr marL="342900" indent="-342900">
              <a:buFont typeface="Arial" panose="020B0604020202020204" pitchFamily="34" charset="0"/>
              <a:buChar char="•"/>
            </a:pPr>
            <a:r>
              <a:rPr lang="en-US" altLang="zh-CN" sz="2400" dirty="0" smtClean="0">
                <a:latin typeface="Times New Roman" panose="02020603050405020304" pitchFamily="18" charset="0"/>
                <a:cs typeface="Times New Roman" panose="02020603050405020304" pitchFamily="18" charset="0"/>
              </a:rPr>
              <a:t>DUP-Net performs poorly, since it distorts </a:t>
            </a:r>
            <a:r>
              <a:rPr lang="en-US" altLang="zh-CN" sz="2400" dirty="0" smtClean="0">
                <a:solidFill>
                  <a:srgbClr val="FF0000"/>
                </a:solidFill>
                <a:latin typeface="Times New Roman" panose="02020603050405020304" pitchFamily="18" charset="0"/>
                <a:cs typeface="Times New Roman" panose="02020603050405020304" pitchFamily="18" charset="0"/>
              </a:rPr>
              <a:t>local point distribution</a:t>
            </a:r>
            <a:endParaRPr lang="en-US" altLang="zh-CN" sz="2400" b="1" dirty="0" smtClean="0">
              <a:solidFill>
                <a:srgbClr val="FF0000"/>
              </a:solidFill>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5318"/>
          <a:stretch/>
        </p:blipFill>
        <p:spPr>
          <a:xfrm>
            <a:off x="6265628" y="1192409"/>
            <a:ext cx="5926372" cy="3617357"/>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1" y="1200360"/>
            <a:ext cx="6248983" cy="3617357"/>
          </a:xfrm>
          <a:prstGeom prst="rect">
            <a:avLst/>
          </a:prstGeom>
        </p:spPr>
      </p:pic>
      <p:sp>
        <p:nvSpPr>
          <p:cNvPr id="8" name="文本框 7"/>
          <p:cNvSpPr txBox="1"/>
          <p:nvPr/>
        </p:nvSpPr>
        <p:spPr>
          <a:xfrm>
            <a:off x="4758345" y="2432817"/>
            <a:ext cx="916153" cy="338554"/>
          </a:xfrm>
          <a:prstGeom prst="rect">
            <a:avLst/>
          </a:prstGeom>
          <a:noFill/>
        </p:spPr>
        <p:txBody>
          <a:bodyPr wrap="square" rtlCol="0">
            <a:spAutoFit/>
          </a:bodyPr>
          <a:lstStyle/>
          <a:p>
            <a:pPr algn="ctr"/>
            <a:r>
              <a:rPr lang="en-US" altLang="zh-CN" sz="1600" b="1" dirty="0" smtClean="0">
                <a:solidFill>
                  <a:srgbClr val="FF0000"/>
                </a:solidFill>
                <a:latin typeface="Times New Roman" panose="02020603050405020304" pitchFamily="18" charset="0"/>
                <a:cs typeface="Times New Roman" panose="02020603050405020304" pitchFamily="18" charset="0"/>
              </a:rPr>
              <a:t>20.12%</a:t>
            </a:r>
            <a:endParaRPr lang="zh-CN" altLang="en-US" sz="1600" b="1" dirty="0">
              <a:solidFill>
                <a:srgbClr val="FF0000"/>
              </a:solidFill>
              <a:latin typeface="Times New Roman" panose="02020603050405020304" pitchFamily="18" charset="0"/>
              <a:cs typeface="Times New Roman" panose="02020603050405020304" pitchFamily="18" charset="0"/>
            </a:endParaRPr>
          </a:p>
        </p:txBody>
      </p:sp>
      <p:sp>
        <p:nvSpPr>
          <p:cNvPr id="9" name="文本框 8"/>
          <p:cNvSpPr txBox="1"/>
          <p:nvPr/>
        </p:nvSpPr>
        <p:spPr>
          <a:xfrm>
            <a:off x="2877118" y="1396532"/>
            <a:ext cx="860515" cy="338554"/>
          </a:xfrm>
          <a:prstGeom prst="rect">
            <a:avLst/>
          </a:prstGeom>
          <a:noFill/>
        </p:spPr>
        <p:txBody>
          <a:bodyPr wrap="square" rtlCol="0">
            <a:spAutoFit/>
          </a:bodyPr>
          <a:lstStyle/>
          <a:p>
            <a:pPr algn="ctr"/>
            <a:r>
              <a:rPr lang="en-US" altLang="zh-CN" sz="1600" b="1" dirty="0" smtClean="0">
                <a:solidFill>
                  <a:srgbClr val="FF0000"/>
                </a:solidFill>
                <a:latin typeface="Times New Roman" panose="02020603050405020304" pitchFamily="18" charset="0"/>
                <a:cs typeface="Times New Roman" panose="02020603050405020304" pitchFamily="18" charset="0"/>
              </a:rPr>
              <a:t>25.55%</a:t>
            </a:r>
            <a:endParaRPr lang="zh-CN" altLang="en-US" sz="1600" b="1" dirty="0">
              <a:solidFill>
                <a:srgbClr val="FF0000"/>
              </a:solidFill>
              <a:latin typeface="Times New Roman" panose="02020603050405020304" pitchFamily="18" charset="0"/>
              <a:cs typeface="Times New Roman" panose="02020603050405020304" pitchFamily="18" charset="0"/>
            </a:endParaRPr>
          </a:p>
        </p:txBody>
      </p:sp>
      <p:sp>
        <p:nvSpPr>
          <p:cNvPr id="10" name="文本框 9"/>
          <p:cNvSpPr txBox="1"/>
          <p:nvPr/>
        </p:nvSpPr>
        <p:spPr>
          <a:xfrm>
            <a:off x="4226602" y="1735086"/>
            <a:ext cx="770681" cy="338554"/>
          </a:xfrm>
          <a:prstGeom prst="rect">
            <a:avLst/>
          </a:prstGeom>
          <a:noFill/>
        </p:spPr>
        <p:txBody>
          <a:bodyPr wrap="square" rtlCol="0">
            <a:spAutoFit/>
          </a:bodyPr>
          <a:lstStyle/>
          <a:p>
            <a:pPr algn="ctr"/>
            <a:r>
              <a:rPr lang="en-US" altLang="zh-CN" sz="1600" b="1" dirty="0" smtClean="0">
                <a:solidFill>
                  <a:srgbClr val="FF0000"/>
                </a:solidFill>
                <a:latin typeface="Times New Roman" panose="02020603050405020304" pitchFamily="18" charset="0"/>
                <a:cs typeface="Times New Roman" panose="02020603050405020304" pitchFamily="18" charset="0"/>
              </a:rPr>
              <a:t>9.60%</a:t>
            </a:r>
            <a:endParaRPr lang="zh-CN" altLang="en-US" sz="1600" b="1" dirty="0">
              <a:solidFill>
                <a:srgbClr val="FF0000"/>
              </a:solidFill>
              <a:latin typeface="Times New Roman" panose="02020603050405020304" pitchFamily="18" charset="0"/>
              <a:cs typeface="Times New Roman" panose="02020603050405020304" pitchFamily="18" charset="0"/>
            </a:endParaRPr>
          </a:p>
        </p:txBody>
      </p:sp>
      <p:sp>
        <p:nvSpPr>
          <p:cNvPr id="11" name="文本框 10"/>
          <p:cNvSpPr txBox="1"/>
          <p:nvPr/>
        </p:nvSpPr>
        <p:spPr>
          <a:xfrm>
            <a:off x="10644252" y="3633464"/>
            <a:ext cx="916153" cy="338554"/>
          </a:xfrm>
          <a:prstGeom prst="rect">
            <a:avLst/>
          </a:prstGeom>
          <a:noFill/>
        </p:spPr>
        <p:txBody>
          <a:bodyPr wrap="square" rtlCol="0">
            <a:spAutoFit/>
          </a:bodyPr>
          <a:lstStyle/>
          <a:p>
            <a:pPr algn="ctr"/>
            <a:r>
              <a:rPr lang="en-US" altLang="zh-CN" sz="1600" b="1" dirty="0" smtClean="0">
                <a:solidFill>
                  <a:srgbClr val="FF0000"/>
                </a:solidFill>
                <a:latin typeface="Times New Roman" panose="02020603050405020304" pitchFamily="18" charset="0"/>
                <a:cs typeface="Times New Roman" panose="02020603050405020304" pitchFamily="18" charset="0"/>
              </a:rPr>
              <a:t>10.14%</a:t>
            </a:r>
            <a:endParaRPr lang="zh-CN" altLang="en-US" sz="1600" b="1" dirty="0">
              <a:solidFill>
                <a:srgbClr val="FF0000"/>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8834587" y="1396532"/>
            <a:ext cx="860515" cy="338554"/>
          </a:xfrm>
          <a:prstGeom prst="rect">
            <a:avLst/>
          </a:prstGeom>
          <a:noFill/>
        </p:spPr>
        <p:txBody>
          <a:bodyPr wrap="square" rtlCol="0">
            <a:spAutoFit/>
          </a:bodyPr>
          <a:lstStyle/>
          <a:p>
            <a:pPr algn="ctr"/>
            <a:r>
              <a:rPr lang="en-US" altLang="zh-CN" sz="1600" b="1" dirty="0" smtClean="0">
                <a:solidFill>
                  <a:srgbClr val="FF0000"/>
                </a:solidFill>
                <a:latin typeface="Times New Roman" panose="02020603050405020304" pitchFamily="18" charset="0"/>
                <a:cs typeface="Times New Roman" panose="02020603050405020304" pitchFamily="18" charset="0"/>
              </a:rPr>
              <a:t>24.58%</a:t>
            </a:r>
            <a:endParaRPr lang="zh-CN" altLang="en-US" sz="1600" b="1" dirty="0">
              <a:solidFill>
                <a:srgbClr val="FF0000"/>
              </a:solidFill>
              <a:latin typeface="Times New Roman" panose="02020603050405020304" pitchFamily="18" charset="0"/>
              <a:cs typeface="Times New Roman" panose="02020603050405020304" pitchFamily="18" charset="0"/>
            </a:endParaRPr>
          </a:p>
        </p:txBody>
      </p:sp>
      <p:sp>
        <p:nvSpPr>
          <p:cNvPr id="13" name="文本框 12"/>
          <p:cNvSpPr txBox="1"/>
          <p:nvPr/>
        </p:nvSpPr>
        <p:spPr>
          <a:xfrm>
            <a:off x="10059517" y="1648390"/>
            <a:ext cx="879695" cy="338554"/>
          </a:xfrm>
          <a:prstGeom prst="rect">
            <a:avLst/>
          </a:prstGeom>
          <a:noFill/>
        </p:spPr>
        <p:txBody>
          <a:bodyPr wrap="square" rtlCol="0">
            <a:spAutoFit/>
          </a:bodyPr>
          <a:lstStyle/>
          <a:p>
            <a:pPr algn="ctr"/>
            <a:r>
              <a:rPr lang="en-US" altLang="zh-CN" sz="1600" b="1" dirty="0" smtClean="0">
                <a:solidFill>
                  <a:srgbClr val="FF0000"/>
                </a:solidFill>
                <a:latin typeface="Times New Roman" panose="02020603050405020304" pitchFamily="18" charset="0"/>
                <a:cs typeface="Times New Roman" panose="02020603050405020304" pitchFamily="18" charset="0"/>
              </a:rPr>
              <a:t>10.73%</a:t>
            </a:r>
            <a:endParaRPr lang="zh-CN" altLang="en-US" sz="1600" b="1" dirty="0">
              <a:solidFill>
                <a:srgbClr val="FF0000"/>
              </a:solidFill>
              <a:latin typeface="Times New Roman" panose="02020603050405020304" pitchFamily="18" charset="0"/>
              <a:cs typeface="Times New Roman" panose="02020603050405020304" pitchFamily="18" charset="0"/>
            </a:endParaRPr>
          </a:p>
        </p:txBody>
      </p:sp>
      <p:sp>
        <p:nvSpPr>
          <p:cNvPr id="14" name="文本框 13"/>
          <p:cNvSpPr txBox="1"/>
          <p:nvPr/>
        </p:nvSpPr>
        <p:spPr>
          <a:xfrm>
            <a:off x="5331225" y="1031083"/>
            <a:ext cx="925709" cy="338554"/>
          </a:xfrm>
          <a:prstGeom prst="rect">
            <a:avLst/>
          </a:prstGeom>
          <a:noFill/>
        </p:spPr>
        <p:txBody>
          <a:bodyPr wrap="square" rtlCol="0">
            <a:spAutoFit/>
          </a:bodyPr>
          <a:lstStyle/>
          <a:p>
            <a:pPr algn="ctr"/>
            <a:r>
              <a:rPr lang="en-US" altLang="zh-CN" sz="1600" b="1" dirty="0" smtClean="0">
                <a:solidFill>
                  <a:srgbClr val="FF0000"/>
                </a:solidFill>
                <a:latin typeface="Times New Roman" panose="02020603050405020304" pitchFamily="18" charset="0"/>
                <a:cs typeface="Times New Roman" panose="02020603050405020304" pitchFamily="18" charset="0"/>
              </a:rPr>
              <a:t>20.47%</a:t>
            </a:r>
            <a:endParaRPr lang="zh-CN" altLang="en-US" sz="1600" b="1" dirty="0">
              <a:solidFill>
                <a:srgbClr val="FF0000"/>
              </a:solidFill>
              <a:latin typeface="Times New Roman" panose="02020603050405020304" pitchFamily="18" charset="0"/>
              <a:cs typeface="Times New Roman" panose="02020603050405020304" pitchFamily="18" charset="0"/>
            </a:endParaRPr>
          </a:p>
        </p:txBody>
      </p:sp>
      <p:sp>
        <p:nvSpPr>
          <p:cNvPr id="15" name="文本框 14"/>
          <p:cNvSpPr txBox="1"/>
          <p:nvPr/>
        </p:nvSpPr>
        <p:spPr>
          <a:xfrm>
            <a:off x="11266291" y="1031083"/>
            <a:ext cx="925709" cy="338554"/>
          </a:xfrm>
          <a:prstGeom prst="rect">
            <a:avLst/>
          </a:prstGeom>
          <a:noFill/>
        </p:spPr>
        <p:txBody>
          <a:bodyPr wrap="square" rtlCol="0">
            <a:spAutoFit/>
          </a:bodyPr>
          <a:lstStyle/>
          <a:p>
            <a:pPr algn="ctr"/>
            <a:r>
              <a:rPr lang="en-US" altLang="zh-CN" sz="1600" b="1" dirty="0" smtClean="0">
                <a:solidFill>
                  <a:srgbClr val="FF0000"/>
                </a:solidFill>
                <a:latin typeface="Times New Roman" panose="02020603050405020304" pitchFamily="18" charset="0"/>
                <a:cs typeface="Times New Roman" panose="02020603050405020304" pitchFamily="18" charset="0"/>
              </a:rPr>
              <a:t>10.02%</a:t>
            </a:r>
            <a:endParaRPr lang="zh-CN" altLang="en-US" sz="16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8863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9298" y="481715"/>
            <a:ext cx="3958135" cy="584775"/>
          </a:xfrm>
          <a:prstGeom prst="rect">
            <a:avLst/>
          </a:prstGeom>
          <a:noFill/>
        </p:spPr>
        <p:txBody>
          <a:bodyPr wrap="none" rtlCol="0">
            <a:spAutoFit/>
          </a:bodyPr>
          <a:lstStyle/>
          <a:p>
            <a:r>
              <a:rPr lang="en-US" altLang="zh-CN" sz="3200" b="1" dirty="0" smtClean="0">
                <a:latin typeface="Times New Roman" panose="02020603050405020304" pitchFamily="18" charset="0"/>
                <a:cs typeface="Times New Roman" panose="02020603050405020304" pitchFamily="18" charset="0"/>
              </a:rPr>
              <a:t>Experimental Results</a:t>
            </a:r>
            <a:endParaRPr lang="zh-CN" altLang="en-US" sz="3200" b="1"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389298" y="1128799"/>
            <a:ext cx="10909505" cy="5570756"/>
          </a:xfrm>
          <a:prstGeom prst="rect">
            <a:avLst/>
          </a:prstGeom>
          <a:noFill/>
        </p:spPr>
        <p:txBody>
          <a:bodyPr wrap="square" rtlCol="0">
            <a:spAutoFit/>
          </a:bodyPr>
          <a:lstStyle/>
          <a:p>
            <a:pPr marL="342900" indent="-342900">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dirty="0" smtClean="0">
                <a:latin typeface="Times New Roman" panose="02020603050405020304" pitchFamily="18" charset="0"/>
                <a:cs typeface="Times New Roman" panose="02020603050405020304" pitchFamily="18" charset="0"/>
              </a:rPr>
              <a:t>IF-Defense still achieves the highest accuracy against all the attacks</a:t>
            </a:r>
          </a:p>
          <a:p>
            <a:pPr marL="342900" indent="-342900">
              <a:buFont typeface="Arial" panose="020B0604020202020204" pitchFamily="34" charset="0"/>
              <a:buChar char="•"/>
            </a:pPr>
            <a:r>
              <a:rPr lang="en-US" altLang="zh-CN" sz="2400" dirty="0" smtClean="0">
                <a:latin typeface="Times New Roman" panose="02020603050405020304" pitchFamily="18" charset="0"/>
                <a:cs typeface="Times New Roman" panose="02020603050405020304" pitchFamily="18" charset="0"/>
              </a:rPr>
              <a:t>Interestingly, DUP-Net performs fairly well here</a:t>
            </a:r>
          </a:p>
          <a:p>
            <a:pPr marL="342900" indent="-342900">
              <a:buFont typeface="Arial" panose="020B0604020202020204" pitchFamily="34" charset="0"/>
              <a:buChar char="•"/>
            </a:pPr>
            <a:r>
              <a:rPr lang="en-US" altLang="zh-CN" sz="2400" dirty="0" smtClean="0">
                <a:latin typeface="Times New Roman" panose="02020603050405020304" pitchFamily="18" charset="0"/>
                <a:cs typeface="Times New Roman" panose="02020603050405020304" pitchFamily="18" charset="0"/>
              </a:rPr>
              <a:t>RS-CNN inputs the </a:t>
            </a:r>
            <a:r>
              <a:rPr lang="en-US" altLang="zh-CN" sz="2400" b="1" dirty="0" smtClean="0">
                <a:latin typeface="Times New Roman" panose="02020603050405020304" pitchFamily="18" charset="0"/>
                <a:cs typeface="Times New Roman" panose="02020603050405020304" pitchFamily="18" charset="0"/>
              </a:rPr>
              <a:t>distance</a:t>
            </a:r>
            <a:r>
              <a:rPr lang="en-US" altLang="zh-CN" sz="2400" dirty="0" smtClean="0">
                <a:latin typeface="Times New Roman" panose="02020603050405020304" pitchFamily="18" charset="0"/>
                <a:cs typeface="Times New Roman" panose="02020603050405020304" pitchFamily="18" charset="0"/>
              </a:rPr>
              <a:t> between points, thus </a:t>
            </a:r>
            <a:r>
              <a:rPr lang="en-US" altLang="zh-CN" sz="2400" dirty="0" smtClean="0">
                <a:solidFill>
                  <a:srgbClr val="FF0000"/>
                </a:solidFill>
                <a:latin typeface="Times New Roman" panose="02020603050405020304" pitchFamily="18" charset="0"/>
                <a:cs typeface="Times New Roman" panose="02020603050405020304" pitchFamily="18" charset="0"/>
              </a:rPr>
              <a:t>modeling the point distribution</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4878" y="1066490"/>
            <a:ext cx="8197773" cy="4302786"/>
          </a:xfrm>
          <a:prstGeom prst="rect">
            <a:avLst/>
          </a:prstGeom>
        </p:spPr>
      </p:pic>
      <p:sp>
        <p:nvSpPr>
          <p:cNvPr id="8" name="文本框 7"/>
          <p:cNvSpPr txBox="1"/>
          <p:nvPr/>
        </p:nvSpPr>
        <p:spPr>
          <a:xfrm>
            <a:off x="8264870" y="2035253"/>
            <a:ext cx="916153" cy="338554"/>
          </a:xfrm>
          <a:prstGeom prst="rect">
            <a:avLst/>
          </a:prstGeom>
          <a:noFill/>
        </p:spPr>
        <p:txBody>
          <a:bodyPr wrap="square" rtlCol="0">
            <a:spAutoFit/>
          </a:bodyPr>
          <a:lstStyle/>
          <a:p>
            <a:pPr algn="ctr"/>
            <a:r>
              <a:rPr lang="en-US" altLang="zh-CN" sz="1600" b="1" dirty="0" smtClean="0">
                <a:solidFill>
                  <a:srgbClr val="FF0000"/>
                </a:solidFill>
                <a:latin typeface="Times New Roman" panose="02020603050405020304" pitchFamily="18" charset="0"/>
                <a:cs typeface="Times New Roman" panose="02020603050405020304" pitchFamily="18" charset="0"/>
              </a:rPr>
              <a:t>5.42%</a:t>
            </a:r>
            <a:endParaRPr lang="zh-CN" altLang="en-US" sz="1600" b="1" dirty="0">
              <a:solidFill>
                <a:srgbClr val="FF0000"/>
              </a:solidFill>
              <a:latin typeface="Times New Roman" panose="02020603050405020304" pitchFamily="18" charset="0"/>
              <a:cs typeface="Times New Roman" panose="02020603050405020304" pitchFamily="18" charset="0"/>
            </a:endParaRPr>
          </a:p>
        </p:txBody>
      </p:sp>
      <p:sp>
        <p:nvSpPr>
          <p:cNvPr id="10" name="文本框 9"/>
          <p:cNvSpPr txBox="1"/>
          <p:nvPr/>
        </p:nvSpPr>
        <p:spPr>
          <a:xfrm>
            <a:off x="6505124" y="1364726"/>
            <a:ext cx="770681" cy="338554"/>
          </a:xfrm>
          <a:prstGeom prst="rect">
            <a:avLst/>
          </a:prstGeom>
          <a:noFill/>
        </p:spPr>
        <p:txBody>
          <a:bodyPr wrap="square" rtlCol="0">
            <a:spAutoFit/>
          </a:bodyPr>
          <a:lstStyle/>
          <a:p>
            <a:pPr algn="ctr"/>
            <a:r>
              <a:rPr lang="en-US" altLang="zh-CN" sz="1600" b="1" dirty="0" smtClean="0">
                <a:solidFill>
                  <a:srgbClr val="FF0000"/>
                </a:solidFill>
                <a:latin typeface="Times New Roman" panose="02020603050405020304" pitchFamily="18" charset="0"/>
                <a:cs typeface="Times New Roman" panose="02020603050405020304" pitchFamily="18" charset="0"/>
              </a:rPr>
              <a:t>5.79%</a:t>
            </a:r>
            <a:endParaRPr lang="zh-CN" altLang="en-US" sz="16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9498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9298" y="481715"/>
            <a:ext cx="3523722" cy="584775"/>
          </a:xfrm>
          <a:prstGeom prst="rect">
            <a:avLst/>
          </a:prstGeom>
          <a:noFill/>
        </p:spPr>
        <p:txBody>
          <a:bodyPr wrap="none" rtlCol="0">
            <a:spAutoFit/>
          </a:bodyPr>
          <a:lstStyle/>
          <a:p>
            <a:r>
              <a:rPr lang="en-US" altLang="zh-CN" sz="3200" b="1" dirty="0" smtClean="0">
                <a:latin typeface="Times New Roman" panose="02020603050405020304" pitchFamily="18" charset="0"/>
                <a:cs typeface="Times New Roman" panose="02020603050405020304" pitchFamily="18" charset="0"/>
              </a:rPr>
              <a:t>Qualitative Results</a:t>
            </a:r>
            <a:endParaRPr lang="zh-CN" altLang="en-US" sz="3200" b="1"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668" y="1197033"/>
            <a:ext cx="9994670" cy="4997335"/>
          </a:xfrm>
          <a:prstGeom prst="rect">
            <a:avLst/>
          </a:prstGeom>
        </p:spPr>
      </p:pic>
    </p:spTree>
    <p:extLst>
      <p:ext uri="{BB962C8B-B14F-4D97-AF65-F5344CB8AC3E}">
        <p14:creationId xmlns:p14="http://schemas.microsoft.com/office/powerpoint/2010/main" val="31237758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9298" y="481715"/>
            <a:ext cx="3523722" cy="584775"/>
          </a:xfrm>
          <a:prstGeom prst="rect">
            <a:avLst/>
          </a:prstGeom>
          <a:noFill/>
        </p:spPr>
        <p:txBody>
          <a:bodyPr wrap="none" rtlCol="0">
            <a:spAutoFit/>
          </a:bodyPr>
          <a:lstStyle/>
          <a:p>
            <a:r>
              <a:rPr lang="en-US" altLang="zh-CN" sz="3200" b="1" dirty="0" smtClean="0">
                <a:latin typeface="Times New Roman" panose="02020603050405020304" pitchFamily="18" charset="0"/>
                <a:cs typeface="Times New Roman" panose="02020603050405020304" pitchFamily="18" charset="0"/>
              </a:rPr>
              <a:t>Qualitative Results</a:t>
            </a:r>
            <a:endParaRPr lang="zh-CN" altLang="en-US" sz="3200" b="1" dirty="0">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2005" y="1085342"/>
            <a:ext cx="9487536" cy="5481687"/>
          </a:xfrm>
          <a:prstGeom prst="rect">
            <a:avLst/>
          </a:prstGeom>
        </p:spPr>
      </p:pic>
      <p:sp>
        <p:nvSpPr>
          <p:cNvPr id="2" name="椭圆 1"/>
          <p:cNvSpPr/>
          <p:nvPr/>
        </p:nvSpPr>
        <p:spPr>
          <a:xfrm>
            <a:off x="6476215" y="2714921"/>
            <a:ext cx="254524" cy="76357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6730739" y="3153266"/>
            <a:ext cx="914401" cy="32522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492309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389298" y="481715"/>
            <a:ext cx="6589240" cy="584775"/>
          </a:xfrm>
          <a:prstGeom prst="rect">
            <a:avLst/>
          </a:prstGeom>
          <a:noFill/>
        </p:spPr>
        <p:txBody>
          <a:bodyPr wrap="none" rtlCol="0">
            <a:spAutoFit/>
          </a:bodyPr>
          <a:lstStyle/>
          <a:p>
            <a:r>
              <a:rPr lang="en-US" altLang="zh-CN" sz="3200" b="1" dirty="0" smtClean="0">
                <a:latin typeface="Times New Roman" panose="02020603050405020304" pitchFamily="18" charset="0"/>
                <a:cs typeface="Times New Roman" panose="02020603050405020304" pitchFamily="18" charset="0"/>
              </a:rPr>
              <a:t>Rethinking: Why Implicit Function?</a:t>
            </a:r>
            <a:endParaRPr lang="zh-CN" altLang="en-US" sz="3200" b="1"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389296" y="1110869"/>
            <a:ext cx="10475016" cy="3748719"/>
          </a:xfrm>
          <a:prstGeom prst="rect">
            <a:avLst/>
          </a:prstGeom>
          <a:noFill/>
        </p:spPr>
        <p:txBody>
          <a:bodyPr wrap="square" rtlCol="0">
            <a:spAutoFit/>
          </a:bodyPr>
          <a:lstStyle/>
          <a:p>
            <a:pPr marL="342900" indent="-342900">
              <a:lnSpc>
                <a:spcPct val="110000"/>
              </a:lnSpc>
              <a:buFont typeface="Arial" panose="020B0604020202020204" pitchFamily="34" charset="0"/>
              <a:buChar char="•"/>
            </a:pPr>
            <a:r>
              <a:rPr lang="en-US" altLang="zh-CN" sz="2400" dirty="0" smtClean="0">
                <a:latin typeface="Times New Roman" panose="02020603050405020304" pitchFamily="18" charset="0"/>
                <a:cs typeface="Times New Roman" panose="02020603050405020304" pitchFamily="18" charset="0"/>
              </a:rPr>
              <a:t>We need </a:t>
            </a:r>
            <a:r>
              <a:rPr lang="en-US" altLang="zh-CN" sz="2400" dirty="0" smtClean="0">
                <a:solidFill>
                  <a:srgbClr val="FF0000"/>
                </a:solidFill>
                <a:latin typeface="Times New Roman" panose="02020603050405020304" pitchFamily="18" charset="0"/>
                <a:cs typeface="Times New Roman" panose="02020603050405020304" pitchFamily="18" charset="0"/>
              </a:rPr>
              <a:t>shape priors </a:t>
            </a:r>
            <a:r>
              <a:rPr lang="en-US" altLang="zh-CN" sz="2400" dirty="0" smtClean="0">
                <a:latin typeface="Times New Roman" panose="02020603050405020304" pitchFamily="18" charset="0"/>
                <a:cs typeface="Times New Roman" panose="02020603050405020304" pitchFamily="18" charset="0"/>
              </a:rPr>
              <a:t>to recover surface distortion – the reconstruction models</a:t>
            </a:r>
          </a:p>
          <a:p>
            <a:pPr marL="342900" indent="-342900">
              <a:lnSpc>
                <a:spcPct val="110000"/>
              </a:lnSpc>
              <a:buFont typeface="Arial" panose="020B0604020202020204" pitchFamily="34" charset="0"/>
              <a:buChar char="•"/>
            </a:pPr>
            <a:endParaRPr lang="en-US" altLang="zh-CN" sz="1200" dirty="0" smtClean="0">
              <a:latin typeface="Times New Roman" panose="02020603050405020304" pitchFamily="18" charset="0"/>
              <a:cs typeface="Times New Roman" panose="02020603050405020304" pitchFamily="18" charset="0"/>
            </a:endParaRPr>
          </a:p>
          <a:p>
            <a:pPr marL="342900" indent="-342900">
              <a:lnSpc>
                <a:spcPct val="110000"/>
              </a:lnSpc>
              <a:buFont typeface="Arial" panose="020B0604020202020204" pitchFamily="34" charset="0"/>
              <a:buChar char="•"/>
            </a:pPr>
            <a:r>
              <a:rPr lang="en-US" altLang="zh-CN" sz="2400" dirty="0" smtClean="0">
                <a:latin typeface="Times New Roman" panose="02020603050405020304" pitchFamily="18" charset="0"/>
                <a:cs typeface="Times New Roman" panose="02020603050405020304" pitchFamily="18" charset="0"/>
              </a:rPr>
              <a:t>Explicit representations:</a:t>
            </a:r>
          </a:p>
          <a:p>
            <a:pPr marL="800100" lvl="1" indent="-342900">
              <a:lnSpc>
                <a:spcPct val="110000"/>
              </a:lnSpc>
              <a:buFont typeface="Arial" panose="020B0604020202020204" pitchFamily="34" charset="0"/>
              <a:buChar char="•"/>
            </a:pPr>
            <a:r>
              <a:rPr lang="en-US" altLang="zh-CN" sz="2400" dirty="0" smtClean="0">
                <a:latin typeface="Times New Roman" panose="02020603050405020304" pitchFamily="18" charset="0"/>
                <a:cs typeface="Times New Roman" panose="02020603050405020304" pitchFamily="18" charset="0"/>
              </a:rPr>
              <a:t>Point cloud: cannot control </a:t>
            </a:r>
            <a:r>
              <a:rPr lang="en-US" altLang="zh-CN" sz="2400" b="1" dirty="0" smtClean="0">
                <a:latin typeface="Times New Roman" panose="02020603050405020304" pitchFamily="18" charset="0"/>
                <a:cs typeface="Times New Roman" panose="02020603050405020304" pitchFamily="18" charset="0"/>
              </a:rPr>
              <a:t>point distribution</a:t>
            </a:r>
          </a:p>
          <a:p>
            <a:pPr marL="800100" lvl="1" indent="-342900">
              <a:lnSpc>
                <a:spcPct val="110000"/>
              </a:lnSpc>
              <a:buFont typeface="Arial" panose="020B0604020202020204" pitchFamily="34" charset="0"/>
              <a:buChar char="•"/>
            </a:pPr>
            <a:r>
              <a:rPr lang="en-US" altLang="zh-CN" sz="2400" dirty="0" smtClean="0">
                <a:latin typeface="Times New Roman" panose="02020603050405020304" pitchFamily="18" charset="0"/>
                <a:cs typeface="Times New Roman" panose="02020603050405020304" pitchFamily="18" charset="0"/>
              </a:rPr>
              <a:t>Voxel/Mesh: </a:t>
            </a:r>
            <a:r>
              <a:rPr lang="en-US" altLang="zh-CN" sz="2400" b="1" dirty="0" smtClean="0">
                <a:latin typeface="Times New Roman" panose="02020603050405020304" pitchFamily="18" charset="0"/>
                <a:cs typeface="Times New Roman" panose="02020603050405020304" pitchFamily="18" charset="0"/>
              </a:rPr>
              <a:t>errors</a:t>
            </a:r>
            <a:r>
              <a:rPr lang="en-US" altLang="zh-CN" sz="2400" dirty="0" smtClean="0">
                <a:latin typeface="Times New Roman" panose="02020603050405020304" pitchFamily="18" charset="0"/>
                <a:cs typeface="Times New Roman" panose="02020603050405020304" pitchFamily="18" charset="0"/>
              </a:rPr>
              <a:t> in reconstruction results</a:t>
            </a:r>
          </a:p>
          <a:p>
            <a:pPr marL="342900" indent="-342900">
              <a:lnSpc>
                <a:spcPct val="110000"/>
              </a:lnSpc>
              <a:buFont typeface="Arial" panose="020B0604020202020204" pitchFamily="34" charset="0"/>
              <a:buChar char="•"/>
            </a:pPr>
            <a:endParaRPr lang="en-US" altLang="zh-CN" sz="1200" dirty="0" smtClean="0">
              <a:latin typeface="Times New Roman" panose="02020603050405020304" pitchFamily="18" charset="0"/>
              <a:cs typeface="Times New Roman" panose="02020603050405020304" pitchFamily="18" charset="0"/>
            </a:endParaRPr>
          </a:p>
          <a:p>
            <a:pPr marL="342900" indent="-342900">
              <a:lnSpc>
                <a:spcPct val="110000"/>
              </a:lnSpc>
              <a:buFont typeface="Arial" panose="020B0604020202020204" pitchFamily="34" charset="0"/>
              <a:buChar char="•"/>
            </a:pPr>
            <a:r>
              <a:rPr lang="en-US" altLang="zh-CN" sz="2400" dirty="0" smtClean="0">
                <a:latin typeface="Times New Roman" panose="02020603050405020304" pitchFamily="18" charset="0"/>
                <a:cs typeface="Times New Roman" panose="02020603050405020304" pitchFamily="18" charset="0"/>
              </a:rPr>
              <a:t>Implicit representations:</a:t>
            </a:r>
          </a:p>
          <a:p>
            <a:pPr marL="800100" lvl="1" indent="-342900">
              <a:lnSpc>
                <a:spcPct val="110000"/>
              </a:lnSpc>
              <a:buFont typeface="Arial" panose="020B0604020202020204" pitchFamily="34" charset="0"/>
              <a:buChar char="•"/>
            </a:pPr>
            <a:r>
              <a:rPr lang="en-US" altLang="zh-CN" sz="2400" dirty="0" smtClean="0">
                <a:latin typeface="Times New Roman" panose="02020603050405020304" pitchFamily="18" charset="0"/>
                <a:cs typeface="Times New Roman" panose="02020603050405020304" pitchFamily="18" charset="0"/>
              </a:rPr>
              <a:t>Can leverage inputs to </a:t>
            </a:r>
            <a:r>
              <a:rPr lang="en-US" altLang="zh-CN" sz="2400" dirty="0" smtClean="0">
                <a:solidFill>
                  <a:srgbClr val="FF0000"/>
                </a:solidFill>
                <a:latin typeface="Times New Roman" panose="02020603050405020304" pitchFamily="18" charset="0"/>
                <a:cs typeface="Times New Roman" panose="02020603050405020304" pitchFamily="18" charset="0"/>
              </a:rPr>
              <a:t>compensate reconstruction errors</a:t>
            </a:r>
          </a:p>
          <a:p>
            <a:pPr marL="800100" lvl="1" indent="-342900">
              <a:lnSpc>
                <a:spcPct val="110000"/>
              </a:lnSpc>
              <a:buFont typeface="Arial" panose="020B0604020202020204" pitchFamily="34" charset="0"/>
              <a:buChar char="•"/>
            </a:pPr>
            <a:r>
              <a:rPr lang="en-US" altLang="zh-CN" sz="2400" dirty="0" smtClean="0">
                <a:latin typeface="Times New Roman" panose="02020603050405020304" pitchFamily="18" charset="0"/>
                <a:cs typeface="Times New Roman" panose="02020603050405020304" pitchFamily="18" charset="0"/>
              </a:rPr>
              <a:t>Can optimize towards </a:t>
            </a:r>
            <a:r>
              <a:rPr lang="en-US" altLang="zh-CN" sz="2400" dirty="0" smtClean="0">
                <a:solidFill>
                  <a:srgbClr val="FF0000"/>
                </a:solidFill>
                <a:latin typeface="Times New Roman" panose="02020603050405020304" pitchFamily="18" charset="0"/>
                <a:cs typeface="Times New Roman" panose="02020603050405020304" pitchFamily="18" charset="0"/>
              </a:rPr>
              <a:t>desired point distribution</a:t>
            </a:r>
          </a:p>
          <a:p>
            <a:pPr marL="800100" lvl="1" indent="-342900">
              <a:lnSpc>
                <a:spcPct val="110000"/>
              </a:lnSpc>
              <a:buFont typeface="Arial" panose="020B0604020202020204" pitchFamily="34" charset="0"/>
              <a:buChar char="•"/>
            </a:pPr>
            <a:r>
              <a:rPr lang="en-US" altLang="zh-CN" sz="2400" dirty="0" smtClean="0">
                <a:latin typeface="Times New Roman" panose="02020603050405020304" pitchFamily="18" charset="0"/>
                <a:cs typeface="Times New Roman" panose="02020603050405020304" pitchFamily="18" charset="0"/>
              </a:rPr>
              <a:t>The point cloud restoration process is </a:t>
            </a:r>
            <a:r>
              <a:rPr lang="en-US" altLang="zh-CN" sz="2400" dirty="0" smtClean="0">
                <a:solidFill>
                  <a:srgbClr val="FF0000"/>
                </a:solidFill>
                <a:latin typeface="Times New Roman" panose="02020603050405020304" pitchFamily="18" charset="0"/>
                <a:cs typeface="Times New Roman" panose="02020603050405020304" pitchFamily="18" charset="0"/>
              </a:rPr>
              <a:t>non-differentiable</a:t>
            </a:r>
            <a:endParaRPr lang="en-US" altLang="zh-CN" sz="24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59226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389298" y="481715"/>
            <a:ext cx="3473002" cy="584775"/>
          </a:xfrm>
          <a:prstGeom prst="rect">
            <a:avLst/>
          </a:prstGeom>
          <a:noFill/>
        </p:spPr>
        <p:txBody>
          <a:bodyPr wrap="none" rtlCol="0">
            <a:spAutoFit/>
          </a:bodyPr>
          <a:lstStyle/>
          <a:p>
            <a:r>
              <a:rPr lang="en-US" altLang="zh-CN" sz="3200" b="1" dirty="0" smtClean="0">
                <a:latin typeface="Times New Roman" panose="02020603050405020304" pitchFamily="18" charset="0"/>
                <a:cs typeface="Times New Roman" panose="02020603050405020304" pitchFamily="18" charset="0"/>
              </a:rPr>
              <a:t>More Experiments</a:t>
            </a:r>
            <a:endParaRPr lang="zh-CN" altLang="en-US" sz="3200" b="1"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389296" y="1110869"/>
            <a:ext cx="10475016" cy="5102935"/>
          </a:xfrm>
          <a:prstGeom prst="rect">
            <a:avLst/>
          </a:prstGeom>
          <a:noFill/>
        </p:spPr>
        <p:txBody>
          <a:bodyPr wrap="square" rtlCol="0">
            <a:spAutoFit/>
          </a:bodyPr>
          <a:lstStyle/>
          <a:p>
            <a:pPr>
              <a:lnSpc>
                <a:spcPct val="110000"/>
              </a:lnSpc>
            </a:pPr>
            <a:r>
              <a:rPr lang="en-US" altLang="zh-CN" sz="2400" b="1" dirty="0" smtClean="0">
                <a:latin typeface="Times New Roman" panose="02020603050405020304" pitchFamily="18" charset="0"/>
                <a:cs typeface="Times New Roman" panose="02020603050405020304" pitchFamily="18" charset="0"/>
              </a:rPr>
              <a:t>Inference Time</a:t>
            </a:r>
          </a:p>
          <a:p>
            <a:pPr marL="342900" indent="-342900">
              <a:lnSpc>
                <a:spcPct val="110000"/>
              </a:lnSpc>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marL="342900" indent="-342900">
              <a:lnSpc>
                <a:spcPct val="110000"/>
              </a:lnSpc>
              <a:buFont typeface="Arial" panose="020B0604020202020204" pitchFamily="34" charset="0"/>
              <a:buChar char="•"/>
            </a:pPr>
            <a:endParaRPr lang="en-US" altLang="zh-CN" sz="2400" dirty="0" smtClean="0">
              <a:latin typeface="Times New Roman" panose="02020603050405020304" pitchFamily="18" charset="0"/>
              <a:cs typeface="Times New Roman" panose="02020603050405020304" pitchFamily="18" charset="0"/>
            </a:endParaRPr>
          </a:p>
          <a:p>
            <a:pPr marL="342900" indent="-342900">
              <a:lnSpc>
                <a:spcPct val="110000"/>
              </a:lnSpc>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marL="342900" indent="-342900">
              <a:lnSpc>
                <a:spcPct val="110000"/>
              </a:lnSpc>
              <a:buFont typeface="Arial" panose="020B0604020202020204" pitchFamily="34" charset="0"/>
              <a:buChar char="•"/>
            </a:pPr>
            <a:endParaRPr lang="en-US" altLang="zh-CN" sz="2400" dirty="0" smtClean="0">
              <a:latin typeface="Times New Roman" panose="02020603050405020304" pitchFamily="18" charset="0"/>
              <a:cs typeface="Times New Roman" panose="02020603050405020304" pitchFamily="18" charset="0"/>
            </a:endParaRPr>
          </a:p>
          <a:p>
            <a:pPr>
              <a:lnSpc>
                <a:spcPct val="110000"/>
              </a:lnSpc>
            </a:pPr>
            <a:r>
              <a:rPr lang="en-US" altLang="zh-CN" sz="2400" b="1" dirty="0" smtClean="0">
                <a:latin typeface="Times New Roman" panose="02020603050405020304" pitchFamily="18" charset="0"/>
                <a:cs typeface="Times New Roman" panose="02020603050405020304" pitchFamily="18" charset="0"/>
              </a:rPr>
              <a:t>Adaptive Attack</a:t>
            </a:r>
            <a:endParaRPr lang="en-US" altLang="zh-CN" sz="2400" b="1" dirty="0">
              <a:latin typeface="Times New Roman" panose="02020603050405020304" pitchFamily="18" charset="0"/>
              <a:cs typeface="Times New Roman" panose="02020603050405020304" pitchFamily="18" charset="0"/>
            </a:endParaRPr>
          </a:p>
          <a:p>
            <a:pPr marL="342900" indent="-342900">
              <a:lnSpc>
                <a:spcPct val="110000"/>
              </a:lnSpc>
              <a:buFont typeface="Arial" panose="020B0604020202020204" pitchFamily="34" charset="0"/>
              <a:buChar char="•"/>
            </a:pPr>
            <a:r>
              <a:rPr lang="en-US" altLang="zh-CN" sz="2400" dirty="0" smtClean="0">
                <a:solidFill>
                  <a:srgbClr val="FF0000"/>
                </a:solidFill>
                <a:latin typeface="Times New Roman" panose="02020603050405020304" pitchFamily="18" charset="0"/>
                <a:cs typeface="Times New Roman" panose="02020603050405020304" pitchFamily="18" charset="0"/>
              </a:rPr>
              <a:t>White-box</a:t>
            </a:r>
            <a:r>
              <a:rPr lang="en-US" altLang="zh-CN" sz="2400" dirty="0" smtClean="0">
                <a:latin typeface="Times New Roman" panose="02020603050405020304" pitchFamily="18" charset="0"/>
                <a:cs typeface="Times New Roman" panose="02020603050405020304" pitchFamily="18" charset="0"/>
              </a:rPr>
              <a:t> attack targeting on IF-Defense</a:t>
            </a:r>
          </a:p>
          <a:p>
            <a:pPr marL="342900" indent="-342900">
              <a:lnSpc>
                <a:spcPct val="110000"/>
              </a:lnSpc>
              <a:buFont typeface="Arial" panose="020B0604020202020204" pitchFamily="34" charset="0"/>
              <a:buChar char="•"/>
            </a:pPr>
            <a:r>
              <a:rPr lang="en-US" altLang="zh-CN" sz="2400" dirty="0" smtClean="0">
                <a:latin typeface="Times New Roman" panose="02020603050405020304" pitchFamily="18" charset="0"/>
                <a:cs typeface="Times New Roman" panose="02020603050405020304" pitchFamily="18" charset="0"/>
              </a:rPr>
              <a:t>The optimization process is non-differentiable, so attack the implicit field</a:t>
            </a:r>
          </a:p>
          <a:p>
            <a:pPr marL="342900" indent="-342900">
              <a:lnSpc>
                <a:spcPct val="110000"/>
              </a:lnSpc>
              <a:buFont typeface="Arial" panose="020B0604020202020204" pitchFamily="34" charset="0"/>
              <a:buChar char="•"/>
            </a:pPr>
            <a:endParaRPr lang="en-US" altLang="zh-CN" sz="2400" dirty="0" smtClean="0">
              <a:latin typeface="Times New Roman" panose="02020603050405020304" pitchFamily="18" charset="0"/>
              <a:cs typeface="Times New Roman" panose="02020603050405020304" pitchFamily="18" charset="0"/>
            </a:endParaRPr>
          </a:p>
          <a:p>
            <a:pPr marL="342900" indent="-342900">
              <a:lnSpc>
                <a:spcPct val="110000"/>
              </a:lnSpc>
              <a:buFont typeface="Arial" panose="020B0604020202020204" pitchFamily="34" charset="0"/>
              <a:buChar char="•"/>
            </a:pPr>
            <a:endParaRPr lang="en-US" altLang="zh-CN" sz="3200" dirty="0">
              <a:latin typeface="Times New Roman" panose="02020603050405020304" pitchFamily="18" charset="0"/>
              <a:cs typeface="Times New Roman" panose="02020603050405020304" pitchFamily="18" charset="0"/>
            </a:endParaRPr>
          </a:p>
          <a:p>
            <a:pPr marL="342900" indent="-342900">
              <a:lnSpc>
                <a:spcPct val="110000"/>
              </a:lnSpc>
              <a:buFont typeface="Arial" panose="020B0604020202020204" pitchFamily="34" charset="0"/>
              <a:buChar char="•"/>
            </a:pPr>
            <a:r>
              <a:rPr lang="en-US" altLang="zh-CN" sz="2400" dirty="0" smtClean="0">
                <a:latin typeface="Times New Roman" panose="02020603050405020304" pitchFamily="18" charset="0"/>
                <a:cs typeface="Times New Roman" panose="02020603050405020304" pitchFamily="18" charset="0"/>
              </a:rPr>
              <a:t>Accuracy still higher than 50%</a:t>
            </a:r>
          </a:p>
          <a:p>
            <a:pPr marL="342900" indent="-342900">
              <a:lnSpc>
                <a:spcPct val="110000"/>
              </a:lnSpc>
              <a:buFont typeface="Arial" panose="020B0604020202020204" pitchFamily="34" charset="0"/>
              <a:buChar char="•"/>
            </a:pPr>
            <a:r>
              <a:rPr lang="en-US" altLang="zh-CN" sz="2400" dirty="0" smtClean="0">
                <a:latin typeface="Times New Roman" panose="02020603050405020304" pitchFamily="18" charset="0"/>
                <a:cs typeface="Times New Roman" panose="02020603050405020304" pitchFamily="18" charset="0"/>
              </a:rPr>
              <a:t>The </a:t>
            </a:r>
            <a:r>
              <a:rPr lang="en-US" altLang="zh-CN" sz="2400" dirty="0" smtClean="0">
                <a:solidFill>
                  <a:srgbClr val="FF0000"/>
                </a:solidFill>
                <a:latin typeface="Times New Roman" panose="02020603050405020304" pitchFamily="18" charset="0"/>
                <a:cs typeface="Times New Roman" panose="02020603050405020304" pitchFamily="18" charset="0"/>
              </a:rPr>
              <a:t>encoder-decoder</a:t>
            </a:r>
            <a:r>
              <a:rPr lang="en-US" altLang="zh-CN" sz="2400" dirty="0" smtClean="0">
                <a:latin typeface="Times New Roman" panose="02020603050405020304" pitchFamily="18" charset="0"/>
                <a:cs typeface="Times New Roman" panose="02020603050405020304" pitchFamily="18" charset="0"/>
              </a:rPr>
              <a:t> structure</a:t>
            </a:r>
            <a:endParaRPr lang="en-US" altLang="zh-CN" sz="2400"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389296" y="1591470"/>
            <a:ext cx="11182350" cy="1190625"/>
          </a:xfrm>
          <a:prstGeom prst="rect">
            <a:avLst/>
          </a:prstGeom>
        </p:spPr>
      </p:pic>
      <mc:AlternateContent xmlns:mc="http://schemas.openxmlformats.org/markup-compatibility/2006" xmlns:a14="http://schemas.microsoft.com/office/drawing/2010/main">
        <mc:Choice Requires="a14">
          <p:sp>
            <p:nvSpPr>
              <p:cNvPr id="8" name="文本框 7"/>
              <p:cNvSpPr txBox="1"/>
              <p:nvPr/>
            </p:nvSpPr>
            <p:spPr>
              <a:xfrm>
                <a:off x="833471" y="4535228"/>
                <a:ext cx="2584655" cy="560282"/>
              </a:xfrm>
              <a:prstGeom prst="rect">
                <a:avLst/>
              </a:prstGeom>
              <a:noFill/>
            </p:spPr>
            <p:txBody>
              <a:bodyPr wrap="square" rtlCol="0">
                <a:spAutoFit/>
              </a:bodyPr>
              <a:lstStyle/>
              <a:p>
                <a:pPr>
                  <a:lnSpc>
                    <a:spcPct val="125000"/>
                  </a:lnSpc>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cs typeface="Times New Roman" panose="02020603050405020304" pitchFamily="18" charset="0"/>
                            </a:rPr>
                          </m:ctrlPr>
                        </m:sSubPr>
                        <m:e>
                          <m:r>
                            <a:rPr lang="en-US" altLang="zh-CN" sz="2400" i="1" smtClean="0">
                              <a:latin typeface="Cambria Math" panose="02040503050406030204" pitchFamily="18" charset="0"/>
                              <a:ea typeface="Cambria Math" panose="02040503050406030204" pitchFamily="18" charset="0"/>
                              <a:cs typeface="Times New Roman" panose="02020603050405020304" pitchFamily="18" charset="0"/>
                            </a:rPr>
                            <m:t>ℒ</m:t>
                          </m:r>
                        </m:e>
                        <m:sub>
                          <m:r>
                            <a:rPr lang="en-US" altLang="zh-CN" sz="2400"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sz="2400" b="0" i="1" smtClean="0">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𝑧</m:t>
                      </m:r>
                      <m:r>
                        <a:rPr lang="en-US" altLang="zh-CN" sz="2400" b="0" i="1" smtClean="0">
                          <a:latin typeface="Cambria Math" panose="02040503050406030204" pitchFamily="18" charset="0"/>
                          <a:cs typeface="Times New Roman" panose="02020603050405020304" pitchFamily="18" charset="0"/>
                        </a:rPr>
                        <m:t>−</m:t>
                      </m:r>
                      <m:acc>
                        <m:accPr>
                          <m:chr m:val="̂"/>
                          <m:ctrlPr>
                            <a:rPr lang="en-US" altLang="zh-CN" sz="2400" b="0" i="1" smtClean="0">
                              <a:latin typeface="Cambria Math" panose="02040503050406030204" pitchFamily="18" charset="0"/>
                              <a:cs typeface="Times New Roman" panose="02020603050405020304" pitchFamily="18" charset="0"/>
                            </a:rPr>
                          </m:ctrlPr>
                        </m:accPr>
                        <m:e>
                          <m:r>
                            <a:rPr lang="en-US" altLang="zh-CN" sz="2400" b="0" i="1" smtClean="0">
                              <a:latin typeface="Cambria Math" panose="02040503050406030204" pitchFamily="18" charset="0"/>
                              <a:cs typeface="Times New Roman" panose="02020603050405020304" pitchFamily="18" charset="0"/>
                            </a:rPr>
                            <m:t>𝑧</m:t>
                          </m:r>
                        </m:e>
                      </m:acc>
                      <m:r>
                        <a:rPr lang="en-US" altLang="zh-CN" sz="2400" b="0" i="1" smtClean="0">
                          <a:latin typeface="Cambria Math" panose="02040503050406030204" pitchFamily="18" charset="0"/>
                          <a:cs typeface="Times New Roman" panose="02020603050405020304" pitchFamily="18" charset="0"/>
                        </a:rPr>
                        <m:t>|</m:t>
                      </m:r>
                      <m:sSubSup>
                        <m:sSubSupPr>
                          <m:ctrlPr>
                            <a:rPr lang="en-US" altLang="zh-CN" sz="2400" b="0" i="1" smtClean="0">
                              <a:latin typeface="Cambria Math" panose="02040503050406030204" pitchFamily="18" charset="0"/>
                              <a:cs typeface="Times New Roman" panose="02020603050405020304" pitchFamily="18" charset="0"/>
                            </a:rPr>
                          </m:ctrlPr>
                        </m:sSubSupPr>
                        <m:e>
                          <m:r>
                            <a:rPr lang="en-US" altLang="zh-CN" sz="2400" b="0" i="1" smtClean="0">
                              <a:latin typeface="Cambria Math" panose="02040503050406030204" pitchFamily="18" charset="0"/>
                              <a:cs typeface="Times New Roman" panose="02020603050405020304" pitchFamily="18" charset="0"/>
                            </a:rPr>
                            <m:t>|</m:t>
                          </m:r>
                        </m:e>
                        <m:sub>
                          <m:r>
                            <a:rPr lang="en-US" altLang="zh-CN" sz="2400" b="0" i="1" smtClean="0">
                              <a:latin typeface="Cambria Math" panose="02040503050406030204" pitchFamily="18" charset="0"/>
                              <a:cs typeface="Times New Roman" panose="02020603050405020304" pitchFamily="18" charset="0"/>
                            </a:rPr>
                            <m:t>2</m:t>
                          </m:r>
                        </m:sub>
                        <m:sup>
                          <m:r>
                            <a:rPr lang="en-US" altLang="zh-CN" sz="2400" b="0" i="1" smtClean="0">
                              <a:latin typeface="Cambria Math" panose="02040503050406030204" pitchFamily="18" charset="0"/>
                              <a:cs typeface="Times New Roman" panose="02020603050405020304" pitchFamily="18" charset="0"/>
                            </a:rPr>
                            <m:t>2</m:t>
                          </m:r>
                        </m:sup>
                      </m:sSubSup>
                    </m:oMath>
                  </m:oMathPara>
                </a14:m>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833471" y="4535228"/>
                <a:ext cx="2584655" cy="560282"/>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3437038" y="4285923"/>
                <a:ext cx="4601991" cy="945772"/>
              </a:xfrm>
              <a:prstGeom prst="rect">
                <a:avLst/>
              </a:prstGeom>
              <a:noFill/>
            </p:spPr>
            <p:txBody>
              <a:bodyPr wrap="square" rtlCol="0">
                <a:spAutoFit/>
              </a:bodyPr>
              <a:lstStyle/>
              <a:p>
                <a:pPr>
                  <a:lnSpc>
                    <a:spcPct val="125000"/>
                  </a:lnSpc>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cs typeface="Times New Roman" panose="02020603050405020304" pitchFamily="18" charset="0"/>
                            </a:rPr>
                          </m:ctrlPr>
                        </m:sSubPr>
                        <m:e>
                          <m:r>
                            <a:rPr lang="en-US" altLang="zh-CN" sz="2400" i="1" smtClean="0">
                              <a:latin typeface="Cambria Math" panose="02040503050406030204" pitchFamily="18" charset="0"/>
                              <a:ea typeface="Cambria Math" panose="02040503050406030204" pitchFamily="18" charset="0"/>
                              <a:cs typeface="Times New Roman" panose="02020603050405020304" pitchFamily="18" charset="0"/>
                            </a:rPr>
                            <m:t>ℒ</m:t>
                          </m:r>
                        </m:e>
                        <m:sub>
                          <m:r>
                            <a:rPr lang="en-US" altLang="zh-CN" sz="2400" b="0" i="1"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CN" sz="2400" b="0" i="1" smtClean="0">
                          <a:latin typeface="Cambria Math" panose="02040503050406030204" pitchFamily="18" charset="0"/>
                          <a:cs typeface="Times New Roman" panose="02020603050405020304" pitchFamily="18" charset="0"/>
                        </a:rPr>
                        <m:t>=−</m:t>
                      </m:r>
                      <m:nary>
                        <m:naryPr>
                          <m:chr m:val="∑"/>
                          <m:limLoc m:val="subSup"/>
                          <m:supHide m:val="on"/>
                          <m:ctrlPr>
                            <a:rPr lang="en-US" altLang="zh-CN" sz="2400" b="0" i="1" smtClean="0">
                              <a:latin typeface="Cambria Math" panose="02040503050406030204" pitchFamily="18" charset="0"/>
                              <a:cs typeface="Times New Roman" panose="02020603050405020304" pitchFamily="18" charset="0"/>
                            </a:rPr>
                          </m:ctrlPr>
                        </m:naryPr>
                        <m:sub>
                          <m:r>
                            <m:rPr>
                              <m:brk m:alnAt="9"/>
                            </m:rPr>
                            <a:rPr lang="en-US" altLang="zh-CN" sz="2400" b="0" i="1" smtClean="0">
                              <a:latin typeface="Cambria Math" panose="02040503050406030204" pitchFamily="18" charset="0"/>
                              <a:cs typeface="Times New Roman" panose="02020603050405020304" pitchFamily="18" charset="0"/>
                            </a:rPr>
                            <m:t>𝑖</m:t>
                          </m:r>
                        </m:sub>
                        <m:sup/>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ea typeface="Cambria Math" panose="02040503050406030204" pitchFamily="18" charset="0"/>
                                  <a:cs typeface="Times New Roman" panose="02020603050405020304" pitchFamily="18" charset="0"/>
                                </a:rPr>
                                <m:t>ℒ</m:t>
                              </m:r>
                            </m:e>
                            <m:sub>
                              <m:r>
                                <a:rPr lang="en-US" altLang="zh-CN" sz="2400" i="1">
                                  <a:latin typeface="Cambria Math" panose="02040503050406030204" pitchFamily="18" charset="0"/>
                                  <a:cs typeface="Times New Roman" panose="02020603050405020304" pitchFamily="18" charset="0"/>
                                </a:rPr>
                                <m:t>𝑐𝑒</m:t>
                              </m:r>
                            </m:sub>
                          </m:sSub>
                          <m:r>
                            <a:rPr lang="en-US" altLang="zh-CN" sz="2400" i="1">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𝑂𝑁𝑒𝑡</m:t>
                          </m:r>
                          <m:d>
                            <m:dPr>
                              <m:ctrlPr>
                                <a:rPr lang="en-US" altLang="zh-CN" sz="2400" i="1">
                                  <a:latin typeface="Cambria Math" panose="02040503050406030204" pitchFamily="18" charset="0"/>
                                  <a:cs typeface="Times New Roman" panose="02020603050405020304" pitchFamily="18" charset="0"/>
                                </a:rPr>
                              </m:ctrlPr>
                            </m:dPr>
                            <m:e>
                              <m:acc>
                                <m:accPr>
                                  <m:chr m:val="̂"/>
                                  <m:ctrlPr>
                                    <a:rPr lang="en-US" altLang="zh-CN" sz="2400" b="0" i="1" smtClean="0">
                                      <a:latin typeface="Cambria Math" panose="02040503050406030204" pitchFamily="18" charset="0"/>
                                      <a:cs typeface="Times New Roman" panose="02020603050405020304" pitchFamily="18" charset="0"/>
                                    </a:rPr>
                                  </m:ctrlPr>
                                </m:accPr>
                                <m:e>
                                  <m:sSub>
                                    <m:sSubPr>
                                      <m:ctrlPr>
                                        <a:rPr lang="en-US" altLang="zh-CN" sz="2400" b="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𝑥</m:t>
                                      </m:r>
                                    </m:e>
                                    <m:sub>
                                      <m:r>
                                        <a:rPr lang="en-US" altLang="zh-CN" sz="2400" b="0" i="1" smtClean="0">
                                          <a:latin typeface="Cambria Math" panose="02040503050406030204" pitchFamily="18" charset="0"/>
                                          <a:cs typeface="Times New Roman" panose="02020603050405020304" pitchFamily="18" charset="0"/>
                                        </a:rPr>
                                        <m:t>𝑖</m:t>
                                      </m:r>
                                    </m:sub>
                                  </m:sSub>
                                </m:e>
                              </m:acc>
                              <m:r>
                                <a:rPr lang="en-US" altLang="zh-CN" sz="2400" b="0" i="1" smtClean="0">
                                  <a:latin typeface="Cambria Math" panose="02040503050406030204" pitchFamily="18" charset="0"/>
                                  <a:cs typeface="Times New Roman" panose="02020603050405020304" pitchFamily="18" charset="0"/>
                                </a:rPr>
                                <m:t>, </m:t>
                              </m:r>
                              <m:r>
                                <a:rPr lang="en-US" altLang="zh-CN" sz="2400" b="0" i="1" smtClean="0">
                                  <a:latin typeface="Cambria Math" panose="02040503050406030204" pitchFamily="18" charset="0"/>
                                  <a:cs typeface="Times New Roman" panose="02020603050405020304" pitchFamily="18" charset="0"/>
                                </a:rPr>
                                <m:t>𝑧</m:t>
                              </m:r>
                            </m:e>
                          </m:d>
                          <m:r>
                            <a:rPr lang="en-US" altLang="zh-CN" sz="2400" i="1">
                              <a:latin typeface="Cambria Math" panose="02040503050406030204" pitchFamily="18" charset="0"/>
                              <a:cs typeface="Times New Roman" panose="02020603050405020304" pitchFamily="18" charset="0"/>
                            </a:rPr>
                            <m:t>,0.5)</m:t>
                          </m:r>
                        </m:e>
                      </m:nary>
                    </m:oMath>
                  </m:oMathPara>
                </a14:m>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3437038" y="4285923"/>
                <a:ext cx="4601991" cy="945772"/>
              </a:xfrm>
              <a:prstGeom prst="rect">
                <a:avLst/>
              </a:prstGeom>
              <a:blipFill rotWithShape="0">
                <a:blip r:embed="rId5"/>
                <a:stretch>
                  <a:fillRect/>
                </a:stretch>
              </a:blipFill>
            </p:spPr>
            <p:txBody>
              <a:bodyPr/>
              <a:lstStyle/>
              <a:p>
                <a:r>
                  <a:rPr lang="zh-CN" altLang="en-US">
                    <a:noFill/>
                  </a:rPr>
                  <a:t> </a:t>
                </a:r>
              </a:p>
            </p:txBody>
          </p:sp>
        </mc:Fallback>
      </mc:AlternateContent>
      <p:pic>
        <p:nvPicPr>
          <p:cNvPr id="5" name="图片 4"/>
          <p:cNvPicPr>
            <a:picLocks noChangeAspect="1"/>
          </p:cNvPicPr>
          <p:nvPr/>
        </p:nvPicPr>
        <p:blipFill>
          <a:blip r:embed="rId6"/>
          <a:stretch>
            <a:fillRect/>
          </a:stretch>
        </p:blipFill>
        <p:spPr>
          <a:xfrm>
            <a:off x="5235853" y="5222570"/>
            <a:ext cx="6848475" cy="1543050"/>
          </a:xfrm>
          <a:prstGeom prst="rect">
            <a:avLst/>
          </a:prstGeom>
        </p:spPr>
      </p:pic>
      <mc:AlternateContent xmlns:mc="http://schemas.openxmlformats.org/markup-compatibility/2006" xmlns:a14="http://schemas.microsoft.com/office/drawing/2010/main">
        <mc:Choice Requires="a14">
          <p:sp>
            <p:nvSpPr>
              <p:cNvPr id="6" name="文本框 5"/>
              <p:cNvSpPr txBox="1"/>
              <p:nvPr/>
            </p:nvSpPr>
            <p:spPr>
              <a:xfrm>
                <a:off x="9536056" y="4883531"/>
                <a:ext cx="2535809" cy="461665"/>
              </a:xfrm>
              <a:prstGeom prst="rect">
                <a:avLst/>
              </a:prstGeom>
              <a:noFill/>
            </p:spPr>
            <p:txBody>
              <a:bodyPr wrap="square" rtlCol="0">
                <a:spAutoFit/>
              </a:bodyPr>
              <a:lstStyle/>
              <a:p>
                <a14:m>
                  <m:oMath xmlns:m="http://schemas.openxmlformats.org/officeDocument/2006/math">
                    <m:r>
                      <a:rPr lang="en-US" altLang="zh-CN" sz="2400" b="0" i="1" smtClean="0">
                        <a:latin typeface="Cambria Math" panose="02040503050406030204" pitchFamily="18" charset="0"/>
                        <a:cs typeface="Times New Roman" panose="02020603050405020304" pitchFamily="18" charset="0"/>
                      </a:rPr>
                      <m:t>𝑘</m:t>
                    </m:r>
                  </m:oMath>
                </a14:m>
                <a:r>
                  <a:rPr lang="en-US" altLang="zh-CN" sz="2400" dirty="0" smtClean="0">
                    <a:latin typeface="Times New Roman" panose="02020603050405020304" pitchFamily="18" charset="0"/>
                    <a:cs typeface="Times New Roman" panose="02020603050405020304" pitchFamily="18" charset="0"/>
                  </a:rPr>
                  <a:t>NN attack: </a:t>
                </a:r>
                <a:r>
                  <a:rPr lang="en-US" altLang="zh-CN" sz="2400" b="1" dirty="0" smtClean="0">
                    <a:latin typeface="Times New Roman" panose="02020603050405020304" pitchFamily="18" charset="0"/>
                    <a:cs typeface="Times New Roman" panose="02020603050405020304" pitchFamily="18" charset="0"/>
                  </a:rPr>
                  <a:t>~80%</a:t>
                </a:r>
                <a:endParaRPr lang="zh-CN" altLang="en-US" sz="2400" b="1" dirty="0">
                  <a:latin typeface="Times New Roman" panose="02020603050405020304" pitchFamily="18" charset="0"/>
                  <a:cs typeface="Times New Roman" panose="02020603050405020304" pitchFamily="18" charset="0"/>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9536056" y="4883531"/>
                <a:ext cx="2535809" cy="461665"/>
              </a:xfrm>
              <a:prstGeom prst="rect">
                <a:avLst/>
              </a:prstGeom>
              <a:blipFill rotWithShape="0">
                <a:blip r:embed="rId7"/>
                <a:stretch>
                  <a:fillRect l="-721" t="-10526" r="-3365" b="-289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913657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389298" y="481715"/>
            <a:ext cx="1915909" cy="584775"/>
          </a:xfrm>
          <a:prstGeom prst="rect">
            <a:avLst/>
          </a:prstGeom>
          <a:noFill/>
        </p:spPr>
        <p:txBody>
          <a:bodyPr wrap="none" rtlCol="0">
            <a:spAutoFit/>
          </a:bodyPr>
          <a:lstStyle/>
          <a:p>
            <a:r>
              <a:rPr lang="en-US" altLang="zh-CN" sz="3200" b="1" dirty="0" smtClean="0">
                <a:latin typeface="Times New Roman" panose="02020603050405020304" pitchFamily="18" charset="0"/>
                <a:cs typeface="Times New Roman" panose="02020603050405020304" pitchFamily="18" charset="0"/>
              </a:rPr>
              <a:t>Summary</a:t>
            </a:r>
            <a:endParaRPr lang="zh-CN" altLang="en-US" sz="3200" b="1"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389296" y="1110869"/>
            <a:ext cx="10475016" cy="2529923"/>
          </a:xfrm>
          <a:prstGeom prst="rect">
            <a:avLst/>
          </a:prstGeom>
          <a:noFill/>
        </p:spPr>
        <p:txBody>
          <a:bodyPr wrap="square" rtlCol="0">
            <a:spAutoFit/>
          </a:bodyPr>
          <a:lstStyle/>
          <a:p>
            <a:pPr marL="342900" indent="-342900">
              <a:lnSpc>
                <a:spcPct val="110000"/>
              </a:lnSpc>
              <a:buFont typeface="Arial" panose="020B0604020202020204" pitchFamily="34" charset="0"/>
              <a:buChar char="•"/>
            </a:pPr>
            <a:r>
              <a:rPr lang="en-US" altLang="zh-CN" sz="2400" b="1" dirty="0" smtClean="0">
                <a:latin typeface="Times New Roman" panose="02020603050405020304" pitchFamily="18" charset="0"/>
                <a:cs typeface="Times New Roman" panose="02020603050405020304" pitchFamily="18" charset="0"/>
              </a:rPr>
              <a:t>Comprehensive study </a:t>
            </a:r>
            <a:r>
              <a:rPr lang="en-US" altLang="zh-CN" sz="2400" dirty="0" smtClean="0">
                <a:latin typeface="Times New Roman" panose="02020603050405020304" pitchFamily="18" charset="0"/>
                <a:cs typeface="Times New Roman" panose="02020603050405020304" pitchFamily="18" charset="0"/>
              </a:rPr>
              <a:t>of the effects of existing 3D </a:t>
            </a:r>
            <a:r>
              <a:rPr lang="en-US" altLang="zh-CN" sz="2400" dirty="0" err="1" smtClean="0">
                <a:latin typeface="Times New Roman" panose="02020603050405020304" pitchFamily="18" charset="0"/>
                <a:cs typeface="Times New Roman" panose="02020603050405020304" pitchFamily="18" charset="0"/>
              </a:rPr>
              <a:t>adv</a:t>
            </a:r>
            <a:r>
              <a:rPr lang="en-US" altLang="zh-CN" sz="2400" dirty="0" smtClean="0">
                <a:latin typeface="Times New Roman" panose="02020603050405020304" pitchFamily="18" charset="0"/>
                <a:cs typeface="Times New Roman" panose="02020603050405020304" pitchFamily="18" charset="0"/>
              </a:rPr>
              <a:t> attacks</a:t>
            </a:r>
          </a:p>
          <a:p>
            <a:pPr marL="342900" indent="-342900">
              <a:lnSpc>
                <a:spcPct val="110000"/>
              </a:lnSpc>
              <a:buFont typeface="Arial" panose="020B0604020202020204" pitchFamily="34" charset="0"/>
              <a:buChar char="•"/>
            </a:pPr>
            <a:r>
              <a:rPr lang="en-US" altLang="zh-CN" sz="2400" dirty="0" smtClean="0">
                <a:latin typeface="Times New Roman" panose="02020603050405020304" pitchFamily="18" charset="0"/>
                <a:cs typeface="Times New Roman" panose="02020603050405020304" pitchFamily="18" charset="0"/>
              </a:rPr>
              <a:t>Propose a </a:t>
            </a:r>
            <a:r>
              <a:rPr lang="en-US" altLang="zh-CN" sz="2400" b="1" dirty="0" smtClean="0">
                <a:latin typeface="Times New Roman" panose="02020603050405020304" pitchFamily="18" charset="0"/>
                <a:cs typeface="Times New Roman" panose="02020603050405020304" pitchFamily="18" charset="0"/>
              </a:rPr>
              <a:t>general defense framework </a:t>
            </a:r>
            <a:r>
              <a:rPr lang="en-US" altLang="zh-CN" sz="2400" dirty="0" smtClean="0">
                <a:solidFill>
                  <a:srgbClr val="FF0000"/>
                </a:solidFill>
                <a:latin typeface="Times New Roman" panose="02020603050405020304" pitchFamily="18" charset="0"/>
                <a:cs typeface="Times New Roman" panose="02020603050405020304" pitchFamily="18" charset="0"/>
              </a:rPr>
              <a:t>IF-Defense</a:t>
            </a:r>
            <a:r>
              <a:rPr lang="en-US" altLang="zh-CN" sz="2400" b="1" dirty="0" smtClean="0">
                <a:solidFill>
                  <a:srgbClr val="FF0000"/>
                </a:solidFill>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to tackle all attack effects</a:t>
            </a:r>
          </a:p>
          <a:p>
            <a:pPr marL="342900" indent="-342900">
              <a:lnSpc>
                <a:spcPct val="110000"/>
              </a:lnSpc>
              <a:buFont typeface="Arial" panose="020B0604020202020204" pitchFamily="34" charset="0"/>
              <a:buChar char="•"/>
            </a:pPr>
            <a:r>
              <a:rPr lang="en-US" altLang="zh-CN" sz="2400" dirty="0" smtClean="0">
                <a:latin typeface="Times New Roman" panose="02020603050405020304" pitchFamily="18" charset="0"/>
                <a:cs typeface="Times New Roman" panose="02020603050405020304" pitchFamily="18" charset="0"/>
              </a:rPr>
              <a:t>Introduce an </a:t>
            </a:r>
            <a:r>
              <a:rPr lang="en-US" altLang="zh-CN" sz="2400" dirty="0" smtClean="0">
                <a:solidFill>
                  <a:srgbClr val="FF0000"/>
                </a:solidFill>
                <a:latin typeface="Times New Roman" panose="02020603050405020304" pitchFamily="18" charset="0"/>
                <a:cs typeface="Times New Roman" panose="02020603050405020304" pitchFamily="18" charset="0"/>
              </a:rPr>
              <a:t>optimization</a:t>
            </a:r>
            <a:r>
              <a:rPr lang="en-US" altLang="zh-CN" sz="2400" dirty="0" smtClean="0">
                <a:latin typeface="Times New Roman" panose="02020603050405020304" pitchFamily="18" charset="0"/>
                <a:cs typeface="Times New Roman" panose="02020603050405020304" pitchFamily="18" charset="0"/>
              </a:rPr>
              <a:t> based method for point cloud restoration</a:t>
            </a:r>
          </a:p>
          <a:p>
            <a:pPr marL="342900" indent="-342900">
              <a:lnSpc>
                <a:spcPct val="110000"/>
              </a:lnSpc>
              <a:buFont typeface="Arial" panose="020B0604020202020204" pitchFamily="34" charset="0"/>
              <a:buChar char="•"/>
            </a:pPr>
            <a:r>
              <a:rPr lang="en-US" altLang="zh-CN" sz="2400" dirty="0" smtClean="0">
                <a:latin typeface="Times New Roman" panose="02020603050405020304" pitchFamily="18" charset="0"/>
                <a:cs typeface="Times New Roman" panose="02020603050405020304" pitchFamily="18" charset="0"/>
              </a:rPr>
              <a:t>Achieve new </a:t>
            </a:r>
            <a:r>
              <a:rPr lang="en-US" altLang="zh-CN" sz="2400" dirty="0" smtClean="0">
                <a:solidFill>
                  <a:srgbClr val="FF0000"/>
                </a:solidFill>
                <a:latin typeface="Times New Roman" panose="02020603050405020304" pitchFamily="18" charset="0"/>
                <a:cs typeface="Times New Roman" panose="02020603050405020304" pitchFamily="18" charset="0"/>
              </a:rPr>
              <a:t>SOTA </a:t>
            </a:r>
            <a:r>
              <a:rPr lang="en-US" altLang="zh-CN" sz="2400" dirty="0" smtClean="0">
                <a:latin typeface="Times New Roman" panose="02020603050405020304" pitchFamily="18" charset="0"/>
                <a:cs typeface="Times New Roman" panose="02020603050405020304" pitchFamily="18" charset="0"/>
              </a:rPr>
              <a:t>defense performance against all the attacks on </a:t>
            </a:r>
            <a:r>
              <a:rPr lang="en-US" altLang="zh-CN" sz="2400" dirty="0" smtClean="0">
                <a:solidFill>
                  <a:srgbClr val="FF0000"/>
                </a:solidFill>
                <a:latin typeface="Times New Roman" panose="02020603050405020304" pitchFamily="18" charset="0"/>
                <a:cs typeface="Times New Roman" panose="02020603050405020304" pitchFamily="18" charset="0"/>
              </a:rPr>
              <a:t>five</a:t>
            </a:r>
            <a:r>
              <a:rPr lang="en-US" altLang="zh-CN" sz="2400" dirty="0" smtClean="0">
                <a:latin typeface="Times New Roman" panose="02020603050405020304" pitchFamily="18" charset="0"/>
                <a:cs typeface="Times New Roman" panose="02020603050405020304" pitchFamily="18" charset="0"/>
              </a:rPr>
              <a:t> typical point cloud networks</a:t>
            </a:r>
          </a:p>
          <a:p>
            <a:pPr marL="342900" indent="-342900">
              <a:lnSpc>
                <a:spcPct val="110000"/>
              </a:lnSpc>
              <a:buFont typeface="Arial" panose="020B0604020202020204" pitchFamily="34" charset="0"/>
              <a:buChar char="•"/>
            </a:pPr>
            <a:r>
              <a:rPr lang="en-US" altLang="zh-CN" sz="2400" dirty="0" smtClean="0">
                <a:latin typeface="Times New Roman" panose="02020603050405020304" pitchFamily="18" charset="0"/>
                <a:cs typeface="Times New Roman" panose="02020603050405020304" pitchFamily="18" charset="0"/>
              </a:rPr>
              <a:t>Paper submitted to CVPR’21</a:t>
            </a:r>
            <a:endParaRPr lang="en-US" altLang="zh-C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09135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389298" y="481715"/>
            <a:ext cx="2643031" cy="584775"/>
          </a:xfrm>
          <a:prstGeom prst="rect">
            <a:avLst/>
          </a:prstGeom>
          <a:noFill/>
        </p:spPr>
        <p:txBody>
          <a:bodyPr wrap="none" rtlCol="0">
            <a:spAutoFit/>
          </a:bodyPr>
          <a:lstStyle/>
          <a:p>
            <a:r>
              <a:rPr lang="en-US" altLang="zh-CN" sz="3200" b="1" dirty="0" smtClean="0">
                <a:latin typeface="Times New Roman" panose="02020603050405020304" pitchFamily="18" charset="0"/>
                <a:cs typeface="Times New Roman" panose="02020603050405020304" pitchFamily="18" charset="0"/>
              </a:rPr>
              <a:t>Future Works</a:t>
            </a:r>
            <a:endParaRPr lang="zh-CN" altLang="en-US" sz="3200" b="1"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389295" y="1110869"/>
            <a:ext cx="7721971" cy="830997"/>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Try more point cloud networks, e.g. </a:t>
            </a:r>
            <a:r>
              <a:rPr lang="en-US" altLang="zh-CN" sz="2400" b="1" dirty="0" err="1">
                <a:latin typeface="Times New Roman" panose="02020603050405020304" pitchFamily="18" charset="0"/>
                <a:cs typeface="Times New Roman" panose="02020603050405020304" pitchFamily="18" charset="0"/>
              </a:rPr>
              <a:t>submanifold</a:t>
            </a:r>
            <a:r>
              <a:rPr lang="en-US" altLang="zh-CN" sz="2400" b="1" dirty="0">
                <a:latin typeface="Times New Roman" panose="02020603050405020304" pitchFamily="18" charset="0"/>
                <a:cs typeface="Times New Roman" panose="02020603050405020304" pitchFamily="18" charset="0"/>
              </a:rPr>
              <a:t>-/</a:t>
            </a:r>
            <a:r>
              <a:rPr lang="en-US" altLang="zh-CN" sz="2400" b="1" dirty="0" smtClean="0">
                <a:latin typeface="Times New Roman" panose="02020603050405020304" pitchFamily="18" charset="0"/>
                <a:cs typeface="Times New Roman" panose="02020603050405020304" pitchFamily="18" charset="0"/>
              </a:rPr>
              <a:t>sparse-convolution</a:t>
            </a:r>
          </a:p>
        </p:txBody>
      </p:sp>
      <p:sp>
        <p:nvSpPr>
          <p:cNvPr id="10" name="文本框 9"/>
          <p:cNvSpPr txBox="1"/>
          <p:nvPr/>
        </p:nvSpPr>
        <p:spPr>
          <a:xfrm>
            <a:off x="389295" y="1941866"/>
            <a:ext cx="8227580" cy="1938992"/>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smtClean="0">
                <a:latin typeface="Times New Roman" panose="02020603050405020304" pitchFamily="18" charset="0"/>
                <a:cs typeface="Times New Roman" panose="02020603050405020304" pitchFamily="18" charset="0"/>
              </a:rPr>
              <a:t>Explore </a:t>
            </a:r>
            <a:r>
              <a:rPr lang="en-US" altLang="zh-CN" sz="2400" b="1" dirty="0">
                <a:solidFill>
                  <a:srgbClr val="FF0000"/>
                </a:solidFill>
                <a:latin typeface="Times New Roman" panose="02020603050405020304" pitchFamily="18" charset="0"/>
                <a:cs typeface="Times New Roman" panose="02020603050405020304" pitchFamily="18" charset="0"/>
              </a:rPr>
              <a:t>black-box</a:t>
            </a:r>
            <a:r>
              <a:rPr lang="en-US" altLang="zh-CN" sz="2400" dirty="0">
                <a:latin typeface="Times New Roman" panose="02020603050405020304" pitchFamily="18" charset="0"/>
                <a:cs typeface="Times New Roman" panose="02020603050405020304" pitchFamily="18" charset="0"/>
              </a:rPr>
              <a:t> attack in 3D point cloud (on going)</a:t>
            </a:r>
          </a:p>
          <a:p>
            <a:pPr marL="800100" lvl="1" indent="-342900">
              <a:buFont typeface="Arial" panose="020B0604020202020204" pitchFamily="34" charset="0"/>
              <a:buChar char="•"/>
            </a:pPr>
            <a:r>
              <a:rPr lang="en-US" altLang="zh-CN" sz="2400" dirty="0" smtClean="0">
                <a:latin typeface="Times New Roman" panose="02020603050405020304" pitchFamily="18" charset="0"/>
                <a:cs typeface="Times New Roman" panose="02020603050405020304" pitchFamily="18" charset="0"/>
              </a:rPr>
              <a:t>2D black-box attacks rely on </a:t>
            </a:r>
            <a:r>
              <a:rPr lang="en-US" altLang="zh-CN" sz="2400" b="1" dirty="0" smtClean="0">
                <a:latin typeface="Times New Roman" panose="02020603050405020304" pitchFamily="18" charset="0"/>
                <a:cs typeface="Times New Roman" panose="02020603050405020304" pitchFamily="18" charset="0"/>
              </a:rPr>
              <a:t>exhaustive search</a:t>
            </a:r>
          </a:p>
          <a:p>
            <a:pPr marL="800100" lvl="1" indent="-342900">
              <a:buFont typeface="Arial" panose="020B0604020202020204" pitchFamily="34" charset="0"/>
              <a:buChar char="•"/>
            </a:pPr>
            <a:r>
              <a:rPr lang="en-US" altLang="zh-CN" sz="2400" dirty="0" smtClean="0">
                <a:latin typeface="Times New Roman" panose="02020603050405020304" pitchFamily="18" charset="0"/>
                <a:cs typeface="Times New Roman" panose="02020603050405020304" pitchFamily="18" charset="0"/>
              </a:rPr>
              <a:t>3D attacks have </a:t>
            </a:r>
            <a:r>
              <a:rPr lang="en-US" altLang="zh-CN" sz="2400" b="1" dirty="0" smtClean="0">
                <a:latin typeface="Times New Roman" panose="02020603050405020304" pitchFamily="18" charset="0"/>
                <a:cs typeface="Times New Roman" panose="02020603050405020304" pitchFamily="18" charset="0"/>
              </a:rPr>
              <a:t>more choices</a:t>
            </a:r>
          </a:p>
          <a:p>
            <a:pPr marL="800100" lvl="1" indent="-342900">
              <a:buFont typeface="Arial" panose="020B0604020202020204" pitchFamily="34" charset="0"/>
              <a:buChar char="•"/>
            </a:pPr>
            <a:r>
              <a:rPr lang="en-US" altLang="zh-CN" sz="2400" dirty="0" smtClean="0">
                <a:latin typeface="Times New Roman" panose="02020603050405020304" pitchFamily="18" charset="0"/>
                <a:cs typeface="Times New Roman" panose="02020603050405020304" pitchFamily="18" charset="0"/>
              </a:rPr>
              <a:t>No clear </a:t>
            </a:r>
            <a:r>
              <a:rPr lang="en-US" altLang="zh-CN" sz="2400" b="1" dirty="0" smtClean="0">
                <a:latin typeface="Times New Roman" panose="02020603050405020304" pitchFamily="18" charset="0"/>
                <a:cs typeface="Times New Roman" panose="02020603050405020304" pitchFamily="18" charset="0"/>
              </a:rPr>
              <a:t>point correspondence</a:t>
            </a:r>
          </a:p>
          <a:p>
            <a:pPr marL="800100" lvl="1" indent="-342900">
              <a:buFont typeface="Arial" panose="020B0604020202020204" pitchFamily="34" charset="0"/>
              <a:buChar char="•"/>
            </a:pPr>
            <a:r>
              <a:rPr lang="en-US" altLang="zh-CN" sz="2400" dirty="0" smtClean="0">
                <a:latin typeface="Times New Roman" panose="02020603050405020304" pitchFamily="18" charset="0"/>
                <a:cs typeface="Times New Roman" panose="02020603050405020304" pitchFamily="18" charset="0"/>
              </a:rPr>
              <a:t>Find </a:t>
            </a:r>
            <a:r>
              <a:rPr lang="en-US" altLang="zh-CN" sz="2400" b="1" dirty="0" smtClean="0">
                <a:latin typeface="Times New Roman" panose="02020603050405020304" pitchFamily="18" charset="0"/>
                <a:cs typeface="Times New Roman" panose="02020603050405020304" pitchFamily="18" charset="0"/>
              </a:rPr>
              <a:t>salient points/semantic parts </a:t>
            </a:r>
            <a:r>
              <a:rPr lang="en-US" altLang="zh-CN" sz="2400" dirty="0" smtClean="0">
                <a:latin typeface="Times New Roman" panose="02020603050405020304" pitchFamily="18" charset="0"/>
                <a:cs typeface="Times New Roman" panose="02020603050405020304" pitchFamily="18" charset="0"/>
              </a:rPr>
              <a:t>to reduce search space?</a:t>
            </a:r>
            <a:endParaRPr lang="en-US" altLang="zh-CN" sz="2400"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389295" y="3854816"/>
            <a:ext cx="9981077" cy="2706595"/>
          </a:xfrm>
          <a:prstGeom prst="rect">
            <a:avLst/>
          </a:prstGeom>
        </p:spPr>
      </p:pic>
      <p:sp>
        <p:nvSpPr>
          <p:cNvPr id="8" name="文本框 7"/>
          <p:cNvSpPr txBox="1"/>
          <p:nvPr/>
        </p:nvSpPr>
        <p:spPr>
          <a:xfrm>
            <a:off x="-37708" y="6521942"/>
            <a:ext cx="12252046"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[1] </a:t>
            </a:r>
            <a:r>
              <a:rPr lang="en-US" altLang="zh-CN" sz="1400" dirty="0" err="1">
                <a:latin typeface="Times New Roman" panose="02020603050405020304" pitchFamily="18" charset="0"/>
                <a:cs typeface="Times New Roman" panose="02020603050405020304" pitchFamily="18" charset="0"/>
              </a:rPr>
              <a:t>Brendel</a:t>
            </a:r>
            <a:r>
              <a:rPr lang="en-US" altLang="zh-CN" sz="1400" dirty="0">
                <a:latin typeface="Times New Roman" panose="02020603050405020304" pitchFamily="18" charset="0"/>
                <a:cs typeface="Times New Roman" panose="02020603050405020304" pitchFamily="18" charset="0"/>
              </a:rPr>
              <a:t>, Wieland, Jonas </a:t>
            </a:r>
            <a:r>
              <a:rPr lang="en-US" altLang="zh-CN" sz="1400" dirty="0" err="1">
                <a:latin typeface="Times New Roman" panose="02020603050405020304" pitchFamily="18" charset="0"/>
                <a:cs typeface="Times New Roman" panose="02020603050405020304" pitchFamily="18" charset="0"/>
              </a:rPr>
              <a:t>Rauber</a:t>
            </a:r>
            <a:r>
              <a:rPr lang="en-US" altLang="zh-CN" sz="1400" dirty="0">
                <a:latin typeface="Times New Roman" panose="02020603050405020304" pitchFamily="18" charset="0"/>
                <a:cs typeface="Times New Roman" panose="02020603050405020304" pitchFamily="18" charset="0"/>
              </a:rPr>
              <a:t>, and Matthias </a:t>
            </a:r>
            <a:r>
              <a:rPr lang="en-US" altLang="zh-CN" sz="1400" dirty="0" err="1">
                <a:latin typeface="Times New Roman" panose="02020603050405020304" pitchFamily="18" charset="0"/>
                <a:cs typeface="Times New Roman" panose="02020603050405020304" pitchFamily="18" charset="0"/>
              </a:rPr>
              <a:t>Bethge</a:t>
            </a:r>
            <a:r>
              <a:rPr lang="en-US" altLang="zh-CN" sz="1400" dirty="0">
                <a:latin typeface="Times New Roman" panose="02020603050405020304" pitchFamily="18" charset="0"/>
                <a:cs typeface="Times New Roman" panose="02020603050405020304" pitchFamily="18" charset="0"/>
              </a:rPr>
              <a:t>. "Decision-based adversarial attacks: Reliable attacks against black-box machine learning models." </a:t>
            </a:r>
            <a:r>
              <a:rPr lang="en-US" altLang="zh-CN" sz="1400" dirty="0" smtClean="0">
                <a:latin typeface="Times New Roman" panose="02020603050405020304" pitchFamily="18" charset="0"/>
                <a:cs typeface="Times New Roman" panose="02020603050405020304" pitchFamily="18" charset="0"/>
              </a:rPr>
              <a:t>ICLR 2018.</a:t>
            </a:r>
          </a:p>
        </p:txBody>
      </p:sp>
      <p:pic>
        <p:nvPicPr>
          <p:cNvPr id="2" name="图片 1"/>
          <p:cNvPicPr>
            <a:picLocks noChangeAspect="1"/>
          </p:cNvPicPr>
          <p:nvPr/>
        </p:nvPicPr>
        <p:blipFill>
          <a:blip r:embed="rId4"/>
          <a:stretch>
            <a:fillRect/>
          </a:stretch>
        </p:blipFill>
        <p:spPr>
          <a:xfrm>
            <a:off x="8615765" y="195942"/>
            <a:ext cx="3429902" cy="3677727"/>
          </a:xfrm>
          <a:prstGeom prst="rect">
            <a:avLst/>
          </a:prstGeom>
        </p:spPr>
      </p:pic>
    </p:spTree>
    <p:extLst>
      <p:ext uri="{BB962C8B-B14F-4D97-AF65-F5344CB8AC3E}">
        <p14:creationId xmlns:p14="http://schemas.microsoft.com/office/powerpoint/2010/main" val="254017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0"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9298" y="481715"/>
            <a:ext cx="7481535" cy="584775"/>
          </a:xfrm>
          <a:prstGeom prst="rect">
            <a:avLst/>
          </a:prstGeom>
          <a:noFill/>
        </p:spPr>
        <p:txBody>
          <a:bodyPr wrap="none" rtlCol="0">
            <a:spAutoFit/>
          </a:bodyPr>
          <a:lstStyle/>
          <a:p>
            <a:r>
              <a:rPr lang="en-US" altLang="zh-CN" sz="3200" b="1" dirty="0" smtClean="0">
                <a:latin typeface="Times New Roman" panose="02020603050405020304" pitchFamily="18" charset="0"/>
                <a:cs typeface="Times New Roman" panose="02020603050405020304" pitchFamily="18" charset="0"/>
              </a:rPr>
              <a:t>Adversarial Machine Learning (</a:t>
            </a:r>
            <a:r>
              <a:rPr lang="en-US" altLang="zh-CN" sz="3200" b="1" dirty="0" err="1" smtClean="0">
                <a:latin typeface="Times New Roman" panose="02020603050405020304" pitchFamily="18" charset="0"/>
                <a:cs typeface="Times New Roman" panose="02020603050405020304" pitchFamily="18" charset="0"/>
              </a:rPr>
              <a:t>Adv</a:t>
            </a:r>
            <a:r>
              <a:rPr lang="en-US" altLang="zh-CN" sz="3200" b="1" dirty="0" smtClean="0">
                <a:latin typeface="Times New Roman" panose="02020603050405020304" pitchFamily="18" charset="0"/>
                <a:cs typeface="Times New Roman" panose="02020603050405020304" pitchFamily="18" charset="0"/>
              </a:rPr>
              <a:t> ML)</a:t>
            </a:r>
            <a:endParaRPr lang="zh-CN" altLang="en-US" sz="3200" b="1"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389298" y="1128799"/>
            <a:ext cx="11139314" cy="4339650"/>
          </a:xfrm>
          <a:prstGeom prst="rect">
            <a:avLst/>
          </a:prstGeom>
          <a:noFill/>
        </p:spPr>
        <p:txBody>
          <a:bodyPr wrap="square" rtlCol="0">
            <a:spAutoFit/>
          </a:bodyPr>
          <a:lstStyle/>
          <a:p>
            <a:r>
              <a:rPr lang="en-US" altLang="zh-CN" sz="2800" dirty="0" smtClean="0">
                <a:latin typeface="Times New Roman" panose="02020603050405020304" pitchFamily="18" charset="0"/>
                <a:cs typeface="Times New Roman" panose="02020603050405020304" pitchFamily="18" charset="0"/>
              </a:rPr>
              <a:t>What?</a:t>
            </a:r>
          </a:p>
          <a:p>
            <a:pPr marL="342900" indent="-342900">
              <a:buFont typeface="Arial" panose="020B0604020202020204" pitchFamily="34" charset="0"/>
              <a:buChar char="•"/>
            </a:pPr>
            <a:r>
              <a:rPr lang="en-US" altLang="zh-CN" sz="2400" dirty="0" err="1" smtClean="0">
                <a:latin typeface="Times New Roman" panose="02020603050405020304" pitchFamily="18" charset="0"/>
                <a:cs typeface="Times New Roman" panose="02020603050405020304" pitchFamily="18" charset="0"/>
              </a:rPr>
              <a:t>Adv</a:t>
            </a:r>
            <a:r>
              <a:rPr lang="en-US" altLang="zh-CN" sz="2400" dirty="0" smtClean="0">
                <a:latin typeface="Times New Roman" panose="02020603050405020304" pitchFamily="18" charset="0"/>
                <a:cs typeface="Times New Roman" panose="02020603050405020304" pitchFamily="18" charset="0"/>
              </a:rPr>
              <a:t> example: </a:t>
            </a:r>
            <a:r>
              <a:rPr lang="en-US" altLang="zh-CN" sz="2400" b="1" dirty="0" smtClean="0">
                <a:latin typeface="Times New Roman" panose="02020603050405020304" pitchFamily="18" charset="0"/>
                <a:cs typeface="Times New Roman" panose="02020603050405020304" pitchFamily="18" charset="0"/>
              </a:rPr>
              <a:t>fool</a:t>
            </a:r>
            <a:r>
              <a:rPr lang="en-US" altLang="zh-CN" sz="2400" dirty="0" smtClean="0">
                <a:latin typeface="Times New Roman" panose="02020603050405020304" pitchFamily="18" charset="0"/>
                <a:cs typeface="Times New Roman" panose="02020603050405020304" pitchFamily="18" charset="0"/>
              </a:rPr>
              <a:t> the victim model while being </a:t>
            </a:r>
            <a:r>
              <a:rPr lang="en-US" altLang="zh-CN" sz="2400" b="1" dirty="0" smtClean="0">
                <a:latin typeface="Times New Roman" panose="02020603050405020304" pitchFamily="18" charset="0"/>
                <a:cs typeface="Times New Roman" panose="02020603050405020304" pitchFamily="18" charset="0"/>
              </a:rPr>
              <a:t>visually similar </a:t>
            </a:r>
            <a:r>
              <a:rPr lang="en-US" altLang="zh-CN" sz="2400" dirty="0" smtClean="0">
                <a:latin typeface="Times New Roman" panose="02020603050405020304" pitchFamily="18" charset="0"/>
                <a:cs typeface="Times New Roman" panose="02020603050405020304" pitchFamily="18" charset="0"/>
              </a:rPr>
              <a:t>to clean data</a:t>
            </a:r>
          </a:p>
          <a:p>
            <a:pPr marL="342900" indent="-342900">
              <a:buFont typeface="Arial" panose="020B0604020202020204" pitchFamily="34" charset="0"/>
              <a:buChar char="•"/>
            </a:pPr>
            <a:endParaRPr lang="en-US" altLang="zh-CN" sz="1200" dirty="0" smtClean="0">
              <a:latin typeface="Times New Roman" panose="02020603050405020304" pitchFamily="18" charset="0"/>
              <a:cs typeface="Times New Roman" panose="02020603050405020304" pitchFamily="18" charset="0"/>
            </a:endParaRPr>
          </a:p>
          <a:p>
            <a:r>
              <a:rPr lang="en-US" altLang="zh-CN" sz="2800" dirty="0" smtClean="0">
                <a:latin typeface="Times New Roman" panose="02020603050405020304" pitchFamily="18" charset="0"/>
                <a:cs typeface="Times New Roman" panose="02020603050405020304" pitchFamily="18" charset="0"/>
              </a:rPr>
              <a:t>Why? </a:t>
            </a:r>
            <a:r>
              <a:rPr lang="en-US" altLang="zh-CN" sz="2000" dirty="0" smtClean="0">
                <a:latin typeface="Times New Roman" panose="02020603050405020304" pitchFamily="18" charset="0"/>
                <a:cs typeface="Times New Roman" panose="02020603050405020304" pitchFamily="18" charset="0"/>
              </a:rPr>
              <a:t>(ECCV’20 </a:t>
            </a:r>
            <a:r>
              <a:rPr lang="en-US" altLang="zh-CN" sz="2000" dirty="0" err="1" smtClean="0">
                <a:latin typeface="Times New Roman" panose="02020603050405020304" pitchFamily="18" charset="0"/>
                <a:cs typeface="Times New Roman" panose="02020603050405020304" pitchFamily="18" charset="0"/>
              </a:rPr>
              <a:t>Adv</a:t>
            </a:r>
            <a:r>
              <a:rPr lang="en-US" altLang="zh-CN" sz="2000" dirty="0" smtClean="0">
                <a:latin typeface="Times New Roman" panose="02020603050405020304" pitchFamily="18" charset="0"/>
                <a:cs typeface="Times New Roman" panose="02020603050405020304" pitchFamily="18" charset="0"/>
              </a:rPr>
              <a:t> Workshop)</a:t>
            </a:r>
          </a:p>
          <a:p>
            <a:pPr marL="342900" indent="-342900">
              <a:buFont typeface="Arial" panose="020B0604020202020204" pitchFamily="34" charset="0"/>
              <a:buChar char="•"/>
            </a:pPr>
            <a:r>
              <a:rPr lang="en-US" altLang="zh-CN" sz="2400" dirty="0" smtClean="0">
                <a:latin typeface="Times New Roman" panose="02020603050405020304" pitchFamily="18" charset="0"/>
                <a:cs typeface="Times New Roman" panose="02020603050405020304" pitchFamily="18" charset="0"/>
              </a:rPr>
              <a:t>Security: </a:t>
            </a:r>
            <a:r>
              <a:rPr lang="en-US" altLang="zh-CN" sz="2400" b="1" dirty="0" smtClean="0">
                <a:latin typeface="Times New Roman" panose="02020603050405020304" pitchFamily="18" charset="0"/>
                <a:cs typeface="Times New Roman" panose="02020603050405020304" pitchFamily="18" charset="0"/>
              </a:rPr>
              <a:t>defend</a:t>
            </a:r>
            <a:r>
              <a:rPr lang="en-US" altLang="zh-CN" sz="2400" dirty="0" smtClean="0">
                <a:latin typeface="Times New Roman" panose="02020603050405020304" pitchFamily="18" charset="0"/>
                <a:cs typeface="Times New Roman" panose="02020603050405020304" pitchFamily="18" charset="0"/>
              </a:rPr>
              <a:t> against an </a:t>
            </a:r>
            <a:r>
              <a:rPr lang="en-US" altLang="zh-CN" sz="2400" b="1" dirty="0" smtClean="0">
                <a:latin typeface="Times New Roman" panose="02020603050405020304" pitchFamily="18" charset="0"/>
                <a:cs typeface="Times New Roman" panose="02020603050405020304" pitchFamily="18" charset="0"/>
              </a:rPr>
              <a:t>adversary</a:t>
            </a:r>
          </a:p>
          <a:p>
            <a:pPr marL="342900" indent="-342900">
              <a:buFont typeface="Arial" panose="020B0604020202020204" pitchFamily="34" charset="0"/>
              <a:buChar char="•"/>
            </a:pPr>
            <a:r>
              <a:rPr lang="en-US" altLang="zh-CN" sz="2400" dirty="0" smtClean="0">
                <a:latin typeface="Times New Roman" panose="02020603050405020304" pitchFamily="18" charset="0"/>
                <a:cs typeface="Times New Roman" panose="02020603050405020304" pitchFamily="18" charset="0"/>
              </a:rPr>
              <a:t>Robustness: test the </a:t>
            </a:r>
            <a:r>
              <a:rPr lang="en-US" altLang="zh-CN" sz="2400" b="1" dirty="0" smtClean="0">
                <a:latin typeface="Times New Roman" panose="02020603050405020304" pitchFamily="18" charset="0"/>
                <a:cs typeface="Times New Roman" panose="02020603050405020304" pitchFamily="18" charset="0"/>
              </a:rPr>
              <a:t>worst-case robustness</a:t>
            </a:r>
            <a:r>
              <a:rPr lang="en-US" altLang="zh-CN" sz="2400" dirty="0" smtClean="0">
                <a:latin typeface="Times New Roman" panose="02020603050405020304" pitchFamily="18" charset="0"/>
                <a:cs typeface="Times New Roman" panose="02020603050405020304" pitchFamily="18" charset="0"/>
              </a:rPr>
              <a:t> of ML systems</a:t>
            </a:r>
            <a:endParaRPr lang="en-US" altLang="zh-CN" sz="2400" b="1"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dirty="0" smtClean="0">
                <a:latin typeface="Times New Roman" panose="02020603050405020304" pitchFamily="18" charset="0"/>
                <a:cs typeface="Times New Roman" panose="02020603050405020304" pitchFamily="18" charset="0"/>
              </a:rPr>
              <a:t>Interpretability: towards </a:t>
            </a:r>
            <a:r>
              <a:rPr lang="en-US" altLang="zh-CN" sz="2400" b="1" dirty="0" smtClean="0">
                <a:latin typeface="Times New Roman" panose="02020603050405020304" pitchFamily="18" charset="0"/>
                <a:cs typeface="Times New Roman" panose="02020603050405020304" pitchFamily="18" charset="0"/>
              </a:rPr>
              <a:t>human-level</a:t>
            </a:r>
            <a:r>
              <a:rPr lang="en-US" altLang="zh-CN" sz="2400" dirty="0" smtClean="0">
                <a:latin typeface="Times New Roman" panose="02020603050405020304" pitchFamily="18" charset="0"/>
                <a:cs typeface="Times New Roman" panose="02020603050405020304" pitchFamily="18" charset="0"/>
              </a:rPr>
              <a:t> abilities</a:t>
            </a:r>
          </a:p>
          <a:p>
            <a:pPr marL="342900" indent="-342900">
              <a:buFont typeface="Arial" panose="020B0604020202020204" pitchFamily="34" charset="0"/>
              <a:buChar char="•"/>
            </a:pPr>
            <a:endParaRPr lang="en-US" altLang="zh-CN" sz="1200" dirty="0" smtClean="0">
              <a:latin typeface="Times New Roman" panose="02020603050405020304" pitchFamily="18" charset="0"/>
              <a:cs typeface="Times New Roman" panose="02020603050405020304" pitchFamily="18" charset="0"/>
            </a:endParaRPr>
          </a:p>
          <a:p>
            <a:r>
              <a:rPr lang="en-US" altLang="zh-CN" sz="2800" dirty="0" smtClean="0">
                <a:latin typeface="Times New Roman" panose="02020603050405020304" pitchFamily="18" charset="0"/>
                <a:cs typeface="Times New Roman" panose="02020603050405020304" pitchFamily="18" charset="0"/>
              </a:rPr>
              <a:t>How?</a:t>
            </a:r>
          </a:p>
          <a:p>
            <a:pPr marL="342900" indent="-342900">
              <a:buFont typeface="Arial" panose="020B0604020202020204" pitchFamily="34" charset="0"/>
              <a:buChar char="•"/>
            </a:pPr>
            <a:r>
              <a:rPr lang="en-US" altLang="zh-CN" sz="2400" dirty="0" smtClean="0">
                <a:latin typeface="Times New Roman" panose="02020603050405020304" pitchFamily="18" charset="0"/>
                <a:cs typeface="Times New Roman" panose="02020603050405020304" pitchFamily="18" charset="0"/>
              </a:rPr>
              <a:t>Two settings: white-/black-box attack</a:t>
            </a:r>
          </a:p>
          <a:p>
            <a:pPr marL="342900" indent="-342900">
              <a:buFont typeface="Arial" panose="020B0604020202020204" pitchFamily="34" charset="0"/>
              <a:buChar char="•"/>
            </a:pPr>
            <a:r>
              <a:rPr lang="en-US" altLang="zh-CN" sz="2400" dirty="0" smtClean="0">
                <a:latin typeface="Times New Roman" panose="02020603050405020304" pitchFamily="18" charset="0"/>
                <a:cs typeface="Times New Roman" panose="02020603050405020304" pitchFamily="18" charset="0"/>
              </a:rPr>
              <a:t>White-box: </a:t>
            </a:r>
            <a:r>
              <a:rPr lang="en-US" altLang="zh-CN" sz="2400" b="1" dirty="0" smtClean="0">
                <a:latin typeface="Times New Roman" panose="02020603050405020304" pitchFamily="18" charset="0"/>
                <a:cs typeface="Times New Roman" panose="02020603050405020304" pitchFamily="18" charset="0"/>
              </a:rPr>
              <a:t>gradient ascent</a:t>
            </a:r>
          </a:p>
          <a:p>
            <a:pPr marL="342900" indent="-342900">
              <a:buFont typeface="Arial" panose="020B0604020202020204" pitchFamily="34" charset="0"/>
              <a:buChar char="•"/>
            </a:pPr>
            <a:r>
              <a:rPr lang="en-US" altLang="zh-CN" sz="2400" dirty="0" smtClean="0">
                <a:latin typeface="Times New Roman" panose="02020603050405020304" pitchFamily="18" charset="0"/>
                <a:cs typeface="Times New Roman" panose="02020603050405020304" pitchFamily="18" charset="0"/>
              </a:rPr>
              <a:t>Black-box: </a:t>
            </a:r>
            <a:r>
              <a:rPr lang="en-US" altLang="zh-CN" sz="2400" b="1" dirty="0" err="1" smtClean="0">
                <a:latin typeface="Times New Roman" panose="02020603050405020304" pitchFamily="18" charset="0"/>
                <a:cs typeface="Times New Roman" panose="02020603050405020304" pitchFamily="18" charset="0"/>
              </a:rPr>
              <a:t>query+search</a:t>
            </a:r>
            <a:endParaRPr lang="en-US" altLang="zh-CN" sz="2400" b="1" dirty="0" smtClean="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3"/>
          <a:stretch>
            <a:fillRect/>
          </a:stretch>
        </p:blipFill>
        <p:spPr>
          <a:xfrm>
            <a:off x="5676223" y="3776868"/>
            <a:ext cx="6375245" cy="2433097"/>
          </a:xfrm>
          <a:prstGeom prst="rect">
            <a:avLst/>
          </a:prstGeom>
        </p:spPr>
      </p:pic>
      <p:sp>
        <p:nvSpPr>
          <p:cNvPr id="4" name="文本框 3"/>
          <p:cNvSpPr txBox="1"/>
          <p:nvPr/>
        </p:nvSpPr>
        <p:spPr>
          <a:xfrm>
            <a:off x="389298" y="6295536"/>
            <a:ext cx="9470319" cy="523220"/>
          </a:xfrm>
          <a:prstGeom prst="rect">
            <a:avLst/>
          </a:prstGeom>
          <a:noFill/>
        </p:spPr>
        <p:txBody>
          <a:bodyPr wrap="square" rtlCol="0">
            <a:spAutoFit/>
          </a:bodyPr>
          <a:lstStyle/>
          <a:p>
            <a:r>
              <a:rPr lang="en-US" altLang="zh-CN" sz="1400" dirty="0" smtClean="0">
                <a:latin typeface="Times New Roman" panose="02020603050405020304" pitchFamily="18" charset="0"/>
                <a:cs typeface="Times New Roman" panose="02020603050405020304" pitchFamily="18" charset="0"/>
              </a:rPr>
              <a:t>[1] </a:t>
            </a:r>
            <a:r>
              <a:rPr lang="en-US" altLang="zh-CN" sz="1400" dirty="0" err="1" smtClean="0">
                <a:latin typeface="Times New Roman" panose="02020603050405020304" pitchFamily="18" charset="0"/>
                <a:cs typeface="Times New Roman" panose="02020603050405020304" pitchFamily="18" charset="0"/>
              </a:rPr>
              <a:t>Carlini</a:t>
            </a:r>
            <a:r>
              <a:rPr lang="en-US" altLang="zh-CN" sz="1400" dirty="0">
                <a:latin typeface="Times New Roman" panose="02020603050405020304" pitchFamily="18" charset="0"/>
                <a:cs typeface="Times New Roman" panose="02020603050405020304" pitchFamily="18" charset="0"/>
              </a:rPr>
              <a:t>, Nicholas, et al. "On evaluating adversarial robustness." </a:t>
            </a:r>
            <a:r>
              <a:rPr lang="en-US" altLang="zh-CN" sz="1400" dirty="0" err="1">
                <a:latin typeface="Times New Roman" panose="02020603050405020304" pitchFamily="18" charset="0"/>
                <a:cs typeface="Times New Roman" panose="02020603050405020304" pitchFamily="18" charset="0"/>
              </a:rPr>
              <a:t>arXiv</a:t>
            </a:r>
            <a:r>
              <a:rPr lang="en-US" altLang="zh-CN" sz="1400" dirty="0">
                <a:latin typeface="Times New Roman" panose="02020603050405020304" pitchFamily="18" charset="0"/>
                <a:cs typeface="Times New Roman" panose="02020603050405020304" pitchFamily="18" charset="0"/>
              </a:rPr>
              <a:t> preprint arXiv:1902.06705 (2019</a:t>
            </a:r>
            <a:r>
              <a:rPr lang="en-US" altLang="zh-CN" sz="1400" dirty="0" smtClean="0">
                <a:latin typeface="Times New Roman" panose="02020603050405020304" pitchFamily="18" charset="0"/>
                <a:cs typeface="Times New Roman" panose="02020603050405020304" pitchFamily="18" charset="0"/>
              </a:rPr>
              <a:t>).</a:t>
            </a:r>
          </a:p>
          <a:p>
            <a:r>
              <a:rPr lang="en-US" altLang="zh-CN" sz="1400" dirty="0">
                <a:latin typeface="Times New Roman" panose="02020603050405020304" pitchFamily="18" charset="0"/>
                <a:cs typeface="Times New Roman" panose="02020603050405020304" pitchFamily="18" charset="0"/>
              </a:rPr>
              <a:t>[2] </a:t>
            </a:r>
            <a:r>
              <a:rPr lang="en-US" altLang="zh-CN" sz="1400" dirty="0" err="1">
                <a:latin typeface="Times New Roman" panose="02020603050405020304" pitchFamily="18" charset="0"/>
                <a:cs typeface="Times New Roman" panose="02020603050405020304" pitchFamily="18" charset="0"/>
              </a:rPr>
              <a:t>Goodfellow</a:t>
            </a:r>
            <a:r>
              <a:rPr lang="en-US" altLang="zh-CN" sz="1400" dirty="0">
                <a:latin typeface="Times New Roman" panose="02020603050405020304" pitchFamily="18" charset="0"/>
                <a:cs typeface="Times New Roman" panose="02020603050405020304" pitchFamily="18" charset="0"/>
              </a:rPr>
              <a:t>, Ian J., Jonathon </a:t>
            </a:r>
            <a:r>
              <a:rPr lang="en-US" altLang="zh-CN" sz="1400" dirty="0" err="1">
                <a:latin typeface="Times New Roman" panose="02020603050405020304" pitchFamily="18" charset="0"/>
                <a:cs typeface="Times New Roman" panose="02020603050405020304" pitchFamily="18" charset="0"/>
              </a:rPr>
              <a:t>Shlens</a:t>
            </a:r>
            <a:r>
              <a:rPr lang="en-US" altLang="zh-CN" sz="1400" dirty="0">
                <a:latin typeface="Times New Roman" panose="02020603050405020304" pitchFamily="18" charset="0"/>
                <a:cs typeface="Times New Roman" panose="02020603050405020304" pitchFamily="18" charset="0"/>
              </a:rPr>
              <a:t>, and Christian </a:t>
            </a:r>
            <a:r>
              <a:rPr lang="en-US" altLang="zh-CN" sz="1400" dirty="0" err="1">
                <a:latin typeface="Times New Roman" panose="02020603050405020304" pitchFamily="18" charset="0"/>
                <a:cs typeface="Times New Roman" panose="02020603050405020304" pitchFamily="18" charset="0"/>
              </a:rPr>
              <a:t>Szegedy</a:t>
            </a:r>
            <a:r>
              <a:rPr lang="en-US" altLang="zh-CN" sz="1400" dirty="0">
                <a:latin typeface="Times New Roman" panose="02020603050405020304" pitchFamily="18" charset="0"/>
                <a:cs typeface="Times New Roman" panose="02020603050405020304" pitchFamily="18" charset="0"/>
              </a:rPr>
              <a:t>. "Explaining and harnessing adversarial examples." </a:t>
            </a:r>
            <a:r>
              <a:rPr lang="en-US" altLang="zh-CN" sz="1400" dirty="0" smtClean="0">
                <a:latin typeface="Times New Roman" panose="02020603050405020304" pitchFamily="18" charset="0"/>
                <a:cs typeface="Times New Roman" panose="02020603050405020304" pitchFamily="18" charset="0"/>
              </a:rPr>
              <a:t>ICLR 2015.</a:t>
            </a:r>
            <a:endParaRPr lang="zh-CN" altLang="en-US" sz="1400" dirty="0">
              <a:latin typeface="Times New Roman" panose="02020603050405020304" pitchFamily="18" charset="0"/>
              <a:cs typeface="Times New Roman" panose="02020603050405020304" pitchFamily="18" charset="0"/>
            </a:endParaRPr>
          </a:p>
        </p:txBody>
      </p:sp>
      <p:sp>
        <p:nvSpPr>
          <p:cNvPr id="6" name="矩形 5"/>
          <p:cNvSpPr/>
          <p:nvPr/>
        </p:nvSpPr>
        <p:spPr>
          <a:xfrm>
            <a:off x="10352598" y="5764697"/>
            <a:ext cx="1698870" cy="4452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80424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389298" y="481715"/>
            <a:ext cx="2643031" cy="584775"/>
          </a:xfrm>
          <a:prstGeom prst="rect">
            <a:avLst/>
          </a:prstGeom>
          <a:noFill/>
        </p:spPr>
        <p:txBody>
          <a:bodyPr wrap="none" rtlCol="0">
            <a:spAutoFit/>
          </a:bodyPr>
          <a:lstStyle/>
          <a:p>
            <a:r>
              <a:rPr lang="en-US" altLang="zh-CN" sz="3200" b="1" dirty="0" smtClean="0">
                <a:latin typeface="Times New Roman" panose="02020603050405020304" pitchFamily="18" charset="0"/>
                <a:cs typeface="Times New Roman" panose="02020603050405020304" pitchFamily="18" charset="0"/>
              </a:rPr>
              <a:t>Future Works</a:t>
            </a:r>
            <a:endParaRPr lang="zh-CN" altLang="en-US" sz="3200" b="1"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389294" y="1110869"/>
            <a:ext cx="11718267" cy="1938992"/>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Extend to more tasks, e.g. </a:t>
            </a:r>
            <a:r>
              <a:rPr lang="en-US" altLang="zh-CN" sz="2400" dirty="0">
                <a:solidFill>
                  <a:srgbClr val="FF0000"/>
                </a:solidFill>
                <a:latin typeface="Times New Roman" panose="02020603050405020304" pitchFamily="18" charset="0"/>
                <a:cs typeface="Times New Roman" panose="02020603050405020304" pitchFamily="18" charset="0"/>
              </a:rPr>
              <a:t>3D object detection</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FF0000"/>
                </a:solidFill>
                <a:latin typeface="Times New Roman" panose="02020603050405020304" pitchFamily="18" charset="0"/>
                <a:cs typeface="Times New Roman" panose="02020603050405020304" pitchFamily="18" charset="0"/>
              </a:rPr>
              <a:t>scene </a:t>
            </a:r>
            <a:r>
              <a:rPr lang="en-US" altLang="zh-CN" sz="2400" dirty="0" smtClean="0">
                <a:solidFill>
                  <a:srgbClr val="FF0000"/>
                </a:solidFill>
                <a:latin typeface="Times New Roman" panose="02020603050405020304" pitchFamily="18" charset="0"/>
                <a:cs typeface="Times New Roman" panose="02020603050405020304" pitchFamily="18" charset="0"/>
              </a:rPr>
              <a:t>segmentation</a:t>
            </a:r>
          </a:p>
          <a:p>
            <a:pPr marL="342900" indent="-342900">
              <a:buFont typeface="Arial" panose="020B0604020202020204" pitchFamily="34" charset="0"/>
              <a:buChar char="•"/>
            </a:pPr>
            <a:r>
              <a:rPr lang="en-US" altLang="zh-CN" sz="2400" dirty="0" smtClean="0">
                <a:latin typeface="Times New Roman" panose="02020603050405020304" pitchFamily="18" charset="0"/>
                <a:cs typeface="Times New Roman" panose="02020603050405020304" pitchFamily="18" charset="0"/>
              </a:rPr>
              <a:t>Similar work in 2D detection: </a:t>
            </a:r>
            <a:r>
              <a:rPr lang="en-US" altLang="zh-CN" sz="2400" b="1" dirty="0" smtClean="0">
                <a:latin typeface="Times New Roman" panose="02020603050405020304" pitchFamily="18" charset="0"/>
                <a:cs typeface="Times New Roman" panose="02020603050405020304" pitchFamily="18" charset="0"/>
              </a:rPr>
              <a:t>A-Fast-RCNN </a:t>
            </a:r>
            <a:r>
              <a:rPr lang="en-US" altLang="zh-CN" sz="2400" dirty="0" smtClean="0">
                <a:latin typeface="Times New Roman" panose="02020603050405020304" pitchFamily="18" charset="0"/>
                <a:cs typeface="Times New Roman" panose="02020603050405020304" pitchFamily="18" charset="0"/>
              </a:rPr>
              <a:t>(CVPR’17)</a:t>
            </a:r>
          </a:p>
          <a:p>
            <a:pPr marL="800100" lvl="1" indent="-342900">
              <a:buFont typeface="Arial" panose="020B0604020202020204" pitchFamily="34" charset="0"/>
              <a:buChar char="•"/>
            </a:pPr>
            <a:r>
              <a:rPr lang="en-US" altLang="zh-CN" sz="2400" dirty="0" smtClean="0">
                <a:latin typeface="Times New Roman" panose="02020603050405020304" pitchFamily="18" charset="0"/>
                <a:cs typeface="Times New Roman" panose="02020603050405020304" pitchFamily="18" charset="0"/>
              </a:rPr>
              <a:t>Improve detector </a:t>
            </a:r>
            <a:r>
              <a:rPr lang="en-US" altLang="zh-CN" sz="2400" b="1" dirty="0" smtClean="0">
                <a:latin typeface="Times New Roman" panose="02020603050405020304" pitchFamily="18" charset="0"/>
                <a:cs typeface="Times New Roman" panose="02020603050405020304" pitchFamily="18" charset="0"/>
              </a:rPr>
              <a:t>robustness</a:t>
            </a:r>
            <a:r>
              <a:rPr lang="en-US" altLang="zh-CN" sz="2400" dirty="0" smtClean="0">
                <a:latin typeface="Times New Roman" panose="02020603050405020304" pitchFamily="18" charset="0"/>
                <a:cs typeface="Times New Roman" panose="02020603050405020304" pitchFamily="18" charset="0"/>
              </a:rPr>
              <a:t> using </a:t>
            </a:r>
            <a:r>
              <a:rPr lang="en-US" altLang="zh-CN" sz="2400" dirty="0" err="1" smtClean="0">
                <a:latin typeface="Times New Roman" panose="02020603050405020304" pitchFamily="18" charset="0"/>
                <a:cs typeface="Times New Roman" panose="02020603050405020304" pitchFamily="18" charset="0"/>
              </a:rPr>
              <a:t>adv</a:t>
            </a:r>
            <a:r>
              <a:rPr lang="en-US" altLang="zh-CN" sz="2400" dirty="0" smtClean="0">
                <a:latin typeface="Times New Roman" panose="02020603050405020304" pitchFamily="18" charset="0"/>
                <a:cs typeface="Times New Roman" panose="02020603050405020304" pitchFamily="18" charset="0"/>
              </a:rPr>
              <a:t> examples</a:t>
            </a:r>
          </a:p>
          <a:p>
            <a:pPr marL="800100" lvl="1" indent="-342900">
              <a:buFont typeface="Arial" panose="020B0604020202020204" pitchFamily="34" charset="0"/>
              <a:buChar char="•"/>
            </a:pPr>
            <a:r>
              <a:rPr lang="en-US" altLang="zh-CN" sz="2400" dirty="0" smtClean="0">
                <a:latin typeface="Times New Roman" panose="02020603050405020304" pitchFamily="18" charset="0"/>
                <a:cs typeface="Times New Roman" panose="02020603050405020304" pitchFamily="18" charset="0"/>
              </a:rPr>
              <a:t>Generate </a:t>
            </a:r>
            <a:r>
              <a:rPr lang="en-US" altLang="zh-CN" sz="2400" b="1" dirty="0" smtClean="0">
                <a:latin typeface="Times New Roman" panose="02020603050405020304" pitchFamily="18" charset="0"/>
                <a:cs typeface="Times New Roman" panose="02020603050405020304" pitchFamily="18" charset="0"/>
              </a:rPr>
              <a:t>occlusion masks </a:t>
            </a:r>
            <a:r>
              <a:rPr lang="en-US" altLang="zh-CN" sz="2400" dirty="0" smtClean="0">
                <a:latin typeface="Times New Roman" panose="02020603050405020304" pitchFamily="18" charset="0"/>
                <a:cs typeface="Times New Roman" panose="02020603050405020304" pitchFamily="18" charset="0"/>
              </a:rPr>
              <a:t>to make objects harder to detect</a:t>
            </a:r>
          </a:p>
          <a:p>
            <a:pPr marL="800100" lvl="1" indent="-342900">
              <a:buFont typeface="Arial" panose="020B0604020202020204" pitchFamily="34" charset="0"/>
              <a:buChar char="•"/>
            </a:pPr>
            <a:r>
              <a:rPr lang="en-US" altLang="zh-CN" sz="2400" dirty="0" smtClean="0">
                <a:latin typeface="Times New Roman" panose="02020603050405020304" pitchFamily="18" charset="0"/>
                <a:cs typeface="Times New Roman" panose="02020603050405020304" pitchFamily="18" charset="0"/>
              </a:rPr>
              <a:t>However, the resulting images look unnatural, may harm the model</a:t>
            </a:r>
          </a:p>
        </p:txBody>
      </p:sp>
      <p:pic>
        <p:nvPicPr>
          <p:cNvPr id="4" name="图片 3"/>
          <p:cNvPicPr>
            <a:picLocks noChangeAspect="1"/>
          </p:cNvPicPr>
          <p:nvPr/>
        </p:nvPicPr>
        <p:blipFill>
          <a:blip r:embed="rId3"/>
          <a:stretch>
            <a:fillRect/>
          </a:stretch>
        </p:blipFill>
        <p:spPr>
          <a:xfrm>
            <a:off x="6755803" y="3066848"/>
            <a:ext cx="5351759" cy="3551710"/>
          </a:xfrm>
          <a:prstGeom prst="rect">
            <a:avLst/>
          </a:prstGeom>
        </p:spPr>
      </p:pic>
      <p:sp>
        <p:nvSpPr>
          <p:cNvPr id="9" name="文本框 8"/>
          <p:cNvSpPr txBox="1"/>
          <p:nvPr/>
        </p:nvSpPr>
        <p:spPr>
          <a:xfrm>
            <a:off x="389295" y="3049861"/>
            <a:ext cx="6366508" cy="830997"/>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smtClean="0">
                <a:latin typeface="Times New Roman" panose="02020603050405020304" pitchFamily="18" charset="0"/>
                <a:cs typeface="Times New Roman" panose="02020603050405020304" pitchFamily="18" charset="0"/>
              </a:rPr>
              <a:t>Occlusions/noises in </a:t>
            </a:r>
            <a:r>
              <a:rPr lang="en-US" altLang="zh-CN" sz="2400" dirty="0" smtClean="0">
                <a:solidFill>
                  <a:srgbClr val="FF0000"/>
                </a:solidFill>
                <a:latin typeface="Times New Roman" panose="02020603050405020304" pitchFamily="18" charset="0"/>
                <a:cs typeface="Times New Roman" panose="02020603050405020304" pitchFamily="18" charset="0"/>
              </a:rPr>
              <a:t>3D </a:t>
            </a:r>
            <a:r>
              <a:rPr lang="en-US" altLang="zh-CN" sz="2400" dirty="0" err="1" smtClean="0">
                <a:solidFill>
                  <a:srgbClr val="FF0000"/>
                </a:solidFill>
                <a:latin typeface="Times New Roman" panose="02020603050405020304" pitchFamily="18" charset="0"/>
                <a:cs typeface="Times New Roman" panose="02020603050405020304" pitchFamily="18" charset="0"/>
              </a:rPr>
              <a:t>LiDAR</a:t>
            </a:r>
            <a:r>
              <a:rPr lang="en-US" altLang="zh-CN" sz="2400" dirty="0" smtClean="0">
                <a:solidFill>
                  <a:srgbClr val="FF0000"/>
                </a:solidFill>
                <a:latin typeface="Times New Roman" panose="02020603050405020304" pitchFamily="18" charset="0"/>
                <a:cs typeface="Times New Roman" panose="02020603050405020304" pitchFamily="18" charset="0"/>
              </a:rPr>
              <a:t> point clouds </a:t>
            </a:r>
            <a:r>
              <a:rPr lang="en-US" altLang="zh-CN" sz="2400" dirty="0" smtClean="0">
                <a:latin typeface="Times New Roman" panose="02020603050405020304" pitchFamily="18" charset="0"/>
                <a:cs typeface="Times New Roman" panose="02020603050405020304" pitchFamily="18" charset="0"/>
              </a:rPr>
              <a:t>are common and natural</a:t>
            </a:r>
          </a:p>
        </p:txBody>
      </p:sp>
      <p:pic>
        <p:nvPicPr>
          <p:cNvPr id="6" name="图片 5"/>
          <p:cNvPicPr>
            <a:picLocks noChangeAspect="1"/>
          </p:cNvPicPr>
          <p:nvPr/>
        </p:nvPicPr>
        <p:blipFill>
          <a:blip r:embed="rId4"/>
          <a:stretch>
            <a:fillRect/>
          </a:stretch>
        </p:blipFill>
        <p:spPr>
          <a:xfrm>
            <a:off x="1165860" y="3859109"/>
            <a:ext cx="4474119" cy="2759449"/>
          </a:xfrm>
          <a:prstGeom prst="rect">
            <a:avLst/>
          </a:prstGeom>
        </p:spPr>
      </p:pic>
      <p:sp>
        <p:nvSpPr>
          <p:cNvPr id="8" name="文本框 7"/>
          <p:cNvSpPr txBox="1"/>
          <p:nvPr/>
        </p:nvSpPr>
        <p:spPr>
          <a:xfrm>
            <a:off x="389294" y="6515280"/>
            <a:ext cx="11130261"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[1] Wang, </a:t>
            </a:r>
            <a:r>
              <a:rPr lang="en-US" altLang="zh-CN" sz="1400" dirty="0" err="1">
                <a:latin typeface="Times New Roman" panose="02020603050405020304" pitchFamily="18" charset="0"/>
                <a:cs typeface="Times New Roman" panose="02020603050405020304" pitchFamily="18" charset="0"/>
              </a:rPr>
              <a:t>Xiaolong</a:t>
            </a:r>
            <a:r>
              <a:rPr lang="en-US" altLang="zh-CN" sz="1400" dirty="0">
                <a:latin typeface="Times New Roman" panose="02020603050405020304" pitchFamily="18" charset="0"/>
                <a:cs typeface="Times New Roman" panose="02020603050405020304" pitchFamily="18" charset="0"/>
              </a:rPr>
              <a:t>, </a:t>
            </a:r>
            <a:r>
              <a:rPr lang="en-US" altLang="zh-CN" sz="1400" dirty="0" err="1">
                <a:latin typeface="Times New Roman" panose="02020603050405020304" pitchFamily="18" charset="0"/>
                <a:cs typeface="Times New Roman" panose="02020603050405020304" pitchFamily="18" charset="0"/>
              </a:rPr>
              <a:t>Abhinav</a:t>
            </a:r>
            <a:r>
              <a:rPr lang="en-US" altLang="zh-CN" sz="1400" dirty="0">
                <a:latin typeface="Times New Roman" panose="02020603050405020304" pitchFamily="18" charset="0"/>
                <a:cs typeface="Times New Roman" panose="02020603050405020304" pitchFamily="18" charset="0"/>
              </a:rPr>
              <a:t> </a:t>
            </a:r>
            <a:r>
              <a:rPr lang="en-US" altLang="zh-CN" sz="1400" dirty="0" err="1">
                <a:latin typeface="Times New Roman" panose="02020603050405020304" pitchFamily="18" charset="0"/>
                <a:cs typeface="Times New Roman" panose="02020603050405020304" pitchFamily="18" charset="0"/>
              </a:rPr>
              <a:t>Shrivastava</a:t>
            </a:r>
            <a:r>
              <a:rPr lang="en-US" altLang="zh-CN" sz="1400" dirty="0">
                <a:latin typeface="Times New Roman" panose="02020603050405020304" pitchFamily="18" charset="0"/>
                <a:cs typeface="Times New Roman" panose="02020603050405020304" pitchFamily="18" charset="0"/>
              </a:rPr>
              <a:t>, and </a:t>
            </a:r>
            <a:r>
              <a:rPr lang="en-US" altLang="zh-CN" sz="1400" dirty="0" err="1">
                <a:latin typeface="Times New Roman" panose="02020603050405020304" pitchFamily="18" charset="0"/>
                <a:cs typeface="Times New Roman" panose="02020603050405020304" pitchFamily="18" charset="0"/>
              </a:rPr>
              <a:t>Abhinav</a:t>
            </a:r>
            <a:r>
              <a:rPr lang="en-US" altLang="zh-CN" sz="1400" dirty="0">
                <a:latin typeface="Times New Roman" panose="02020603050405020304" pitchFamily="18" charset="0"/>
                <a:cs typeface="Times New Roman" panose="02020603050405020304" pitchFamily="18" charset="0"/>
              </a:rPr>
              <a:t> Gupta. "A-fast-</a:t>
            </a:r>
            <a:r>
              <a:rPr lang="en-US" altLang="zh-CN" sz="1400" dirty="0" err="1">
                <a:latin typeface="Times New Roman" panose="02020603050405020304" pitchFamily="18" charset="0"/>
                <a:cs typeface="Times New Roman" panose="02020603050405020304" pitchFamily="18" charset="0"/>
              </a:rPr>
              <a:t>rcnn</a:t>
            </a:r>
            <a:r>
              <a:rPr lang="en-US" altLang="zh-CN" sz="1400" dirty="0">
                <a:latin typeface="Times New Roman" panose="02020603050405020304" pitchFamily="18" charset="0"/>
                <a:cs typeface="Times New Roman" panose="02020603050405020304" pitchFamily="18" charset="0"/>
              </a:rPr>
              <a:t>: Hard positive generation via adversary for object detection." </a:t>
            </a:r>
            <a:r>
              <a:rPr lang="en-US" altLang="zh-CN" sz="1400" dirty="0" smtClean="0">
                <a:latin typeface="Times New Roman" panose="02020603050405020304" pitchFamily="18" charset="0"/>
                <a:cs typeface="Times New Roman" panose="02020603050405020304" pitchFamily="18" charset="0"/>
              </a:rPr>
              <a:t>CVPR 2017.</a:t>
            </a:r>
          </a:p>
        </p:txBody>
      </p:sp>
    </p:spTree>
    <p:extLst>
      <p:ext uri="{BB962C8B-B14F-4D97-AF65-F5344CB8AC3E}">
        <p14:creationId xmlns:p14="http://schemas.microsoft.com/office/powerpoint/2010/main" val="415840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9298" y="481715"/>
            <a:ext cx="5073633" cy="584775"/>
          </a:xfrm>
          <a:prstGeom prst="rect">
            <a:avLst/>
          </a:prstGeom>
          <a:noFill/>
        </p:spPr>
        <p:txBody>
          <a:bodyPr wrap="none" rtlCol="0">
            <a:spAutoFit/>
          </a:bodyPr>
          <a:lstStyle/>
          <a:p>
            <a:r>
              <a:rPr lang="en-US" altLang="zh-CN" sz="3200" b="1" dirty="0" err="1" smtClean="0">
                <a:latin typeface="Times New Roman" panose="02020603050405020304" pitchFamily="18" charset="0"/>
                <a:cs typeface="Times New Roman" panose="02020603050405020304" pitchFamily="18" charset="0"/>
              </a:rPr>
              <a:t>Adv</a:t>
            </a:r>
            <a:r>
              <a:rPr lang="en-US" altLang="zh-CN" sz="3200" b="1" dirty="0" smtClean="0">
                <a:latin typeface="Times New Roman" panose="02020603050405020304" pitchFamily="18" charset="0"/>
                <a:cs typeface="Times New Roman" panose="02020603050405020304" pitchFamily="18" charset="0"/>
              </a:rPr>
              <a:t> ML in 3D Point Clouds</a:t>
            </a:r>
            <a:endParaRPr lang="zh-CN" altLang="en-US" sz="3200" b="1"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389298" y="1128799"/>
            <a:ext cx="11139314" cy="2739211"/>
          </a:xfrm>
          <a:prstGeom prst="rect">
            <a:avLst/>
          </a:prstGeom>
          <a:noFill/>
        </p:spPr>
        <p:txBody>
          <a:bodyPr wrap="square" rtlCol="0">
            <a:spAutoFit/>
          </a:bodyPr>
          <a:lstStyle/>
          <a:p>
            <a:r>
              <a:rPr lang="en-US" altLang="zh-CN" sz="2800" dirty="0" smtClean="0">
                <a:latin typeface="Times New Roman" panose="02020603050405020304" pitchFamily="18" charset="0"/>
                <a:cs typeface="Times New Roman" panose="02020603050405020304" pitchFamily="18" charset="0"/>
              </a:rPr>
              <a:t>Why?</a:t>
            </a:r>
          </a:p>
          <a:p>
            <a:pPr marL="342900" indent="-342900">
              <a:buFont typeface="Arial" panose="020B0604020202020204" pitchFamily="34" charset="0"/>
              <a:buChar char="•"/>
            </a:pPr>
            <a:r>
              <a:rPr lang="en-US" altLang="zh-CN" sz="2400" b="1" dirty="0" smtClean="0">
                <a:latin typeface="Times New Roman" panose="02020603050405020304" pitchFamily="18" charset="0"/>
                <a:cs typeface="Times New Roman" panose="02020603050405020304" pitchFamily="18" charset="0"/>
              </a:rPr>
              <a:t>Safety-critical</a:t>
            </a:r>
            <a:r>
              <a:rPr lang="en-US" altLang="zh-CN" sz="2400" dirty="0" smtClean="0">
                <a:latin typeface="Times New Roman" panose="02020603050405020304" pitchFamily="18" charset="0"/>
                <a:cs typeface="Times New Roman" panose="02020603050405020304" pitchFamily="18" charset="0"/>
              </a:rPr>
              <a:t> applications, e.g. self-driving cars</a:t>
            </a:r>
          </a:p>
          <a:p>
            <a:pPr marL="342900" indent="-342900">
              <a:buFont typeface="Arial" panose="020B0604020202020204" pitchFamily="34" charset="0"/>
              <a:buChar char="•"/>
            </a:pPr>
            <a:r>
              <a:rPr lang="en-US" altLang="zh-CN" sz="2400" b="1" dirty="0" smtClean="0">
                <a:latin typeface="Times New Roman" panose="02020603050405020304" pitchFamily="18" charset="0"/>
                <a:cs typeface="Times New Roman" panose="02020603050405020304" pitchFamily="18" charset="0"/>
              </a:rPr>
              <a:t>Occlusions</a:t>
            </a:r>
            <a:r>
              <a:rPr lang="en-US" altLang="zh-CN" sz="2400" dirty="0" smtClean="0">
                <a:latin typeface="Times New Roman" panose="02020603050405020304" pitchFamily="18" charset="0"/>
                <a:cs typeface="Times New Roman" panose="02020603050405020304" pitchFamily="18" charset="0"/>
              </a:rPr>
              <a:t>, </a:t>
            </a:r>
            <a:r>
              <a:rPr lang="en-US" altLang="zh-CN" sz="2400" b="1" dirty="0" smtClean="0">
                <a:latin typeface="Times New Roman" panose="02020603050405020304" pitchFamily="18" charset="0"/>
                <a:cs typeface="Times New Roman" panose="02020603050405020304" pitchFamily="18" charset="0"/>
              </a:rPr>
              <a:t>noises</a:t>
            </a:r>
            <a:r>
              <a:rPr lang="en-US" altLang="zh-CN" sz="2400" dirty="0" smtClean="0">
                <a:latin typeface="Times New Roman" panose="02020603050405020304" pitchFamily="18" charset="0"/>
                <a:cs typeface="Times New Roman" panose="02020603050405020304" pitchFamily="18" charset="0"/>
              </a:rPr>
              <a:t>, </a:t>
            </a:r>
            <a:r>
              <a:rPr lang="en-US" altLang="zh-CN" sz="2400" b="1" dirty="0" err="1" smtClean="0">
                <a:latin typeface="Times New Roman" panose="02020603050405020304" pitchFamily="18" charset="0"/>
                <a:cs typeface="Times New Roman" panose="02020603050405020304" pitchFamily="18" charset="0"/>
              </a:rPr>
              <a:t>sparsity</a:t>
            </a:r>
            <a:r>
              <a:rPr lang="en-US" altLang="zh-CN" sz="2400" dirty="0" smtClean="0">
                <a:latin typeface="Times New Roman" panose="02020603050405020304" pitchFamily="18" charset="0"/>
                <a:cs typeface="Times New Roman" panose="02020603050405020304" pitchFamily="18" charset="0"/>
              </a:rPr>
              <a:t> in raw point clouds</a:t>
            </a:r>
          </a:p>
          <a:p>
            <a:pPr marL="342900" indent="-342900">
              <a:buFont typeface="Arial" panose="020B0604020202020204" pitchFamily="34" charset="0"/>
              <a:buChar char="•"/>
            </a:pPr>
            <a:r>
              <a:rPr lang="en-US" altLang="zh-CN" sz="2400" dirty="0" smtClean="0">
                <a:latin typeface="Times New Roman" panose="02020603050405020304" pitchFamily="18" charset="0"/>
                <a:cs typeface="Times New Roman" panose="02020603050405020304" pitchFamily="18" charset="0"/>
              </a:rPr>
              <a:t>3D and 2D attacks are different!</a:t>
            </a:r>
          </a:p>
          <a:p>
            <a:pPr marL="800100" lvl="1" indent="-342900">
              <a:buFont typeface="Arial" panose="020B0604020202020204" pitchFamily="34" charset="0"/>
              <a:buChar char="•"/>
            </a:pPr>
            <a:r>
              <a:rPr lang="en-US" altLang="zh-CN" sz="2400" dirty="0" smtClean="0">
                <a:latin typeface="Times New Roman" panose="02020603050405020304" pitchFamily="18" charset="0"/>
                <a:cs typeface="Times New Roman" panose="02020603050405020304" pitchFamily="18" charset="0"/>
              </a:rPr>
              <a:t>2D attacks can only change pixel values</a:t>
            </a:r>
          </a:p>
          <a:p>
            <a:pPr marL="800100" lvl="1" indent="-342900">
              <a:buFont typeface="Arial" panose="020B0604020202020204" pitchFamily="34" charset="0"/>
              <a:buChar char="•"/>
            </a:pPr>
            <a:r>
              <a:rPr lang="en-US" altLang="zh-CN" sz="2400" dirty="0" smtClean="0">
                <a:latin typeface="Times New Roman" panose="02020603050405020304" pitchFamily="18" charset="0"/>
                <a:cs typeface="Times New Roman" panose="02020603050405020304" pitchFamily="18" charset="0"/>
              </a:rPr>
              <a:t>3D attacks can </a:t>
            </a:r>
            <a:r>
              <a:rPr lang="en-US" altLang="zh-CN" sz="2400" b="1" dirty="0" smtClean="0">
                <a:latin typeface="Times New Roman" panose="02020603050405020304" pitchFamily="18" charset="0"/>
                <a:cs typeface="Times New Roman" panose="02020603050405020304" pitchFamily="18" charset="0"/>
              </a:rPr>
              <a:t>perturb</a:t>
            </a:r>
            <a:r>
              <a:rPr lang="en-US" altLang="zh-CN" sz="2400" dirty="0" smtClean="0">
                <a:latin typeface="Times New Roman" panose="02020603050405020304" pitchFamily="18" charset="0"/>
                <a:cs typeface="Times New Roman" panose="02020603050405020304" pitchFamily="18" charset="0"/>
              </a:rPr>
              <a:t> point coordinates, </a:t>
            </a:r>
            <a:r>
              <a:rPr lang="en-US" altLang="zh-CN" sz="2400" b="1" dirty="0" smtClean="0">
                <a:latin typeface="Times New Roman" panose="02020603050405020304" pitchFamily="18" charset="0"/>
                <a:cs typeface="Times New Roman" panose="02020603050405020304" pitchFamily="18" charset="0"/>
              </a:rPr>
              <a:t>add</a:t>
            </a:r>
            <a:r>
              <a:rPr lang="en-US" altLang="zh-CN" sz="2400" dirty="0" smtClean="0">
                <a:latin typeface="Times New Roman" panose="02020603050405020304" pitchFamily="18" charset="0"/>
                <a:cs typeface="Times New Roman" panose="02020603050405020304" pitchFamily="18" charset="0"/>
              </a:rPr>
              <a:t> or </a:t>
            </a:r>
            <a:r>
              <a:rPr lang="en-US" altLang="zh-CN" sz="2400" b="1" dirty="0" smtClean="0">
                <a:latin typeface="Times New Roman" panose="02020603050405020304" pitchFamily="18" charset="0"/>
                <a:cs typeface="Times New Roman" panose="02020603050405020304" pitchFamily="18" charset="0"/>
              </a:rPr>
              <a:t>drop</a:t>
            </a:r>
            <a:r>
              <a:rPr lang="en-US" altLang="zh-CN" sz="2400" dirty="0" smtClean="0">
                <a:latin typeface="Times New Roman" panose="02020603050405020304" pitchFamily="18" charset="0"/>
                <a:cs typeface="Times New Roman" panose="02020603050405020304" pitchFamily="18" charset="0"/>
              </a:rPr>
              <a:t> some points</a:t>
            </a:r>
          </a:p>
          <a:p>
            <a:pPr marL="342900" indent="-342900">
              <a:buFont typeface="Arial" panose="020B0604020202020204" pitchFamily="34" charset="0"/>
              <a:buChar char="•"/>
            </a:pPr>
            <a:r>
              <a:rPr lang="en-US" altLang="zh-CN" sz="2400" dirty="0" smtClean="0">
                <a:latin typeface="Times New Roman" panose="02020603050405020304" pitchFamily="18" charset="0"/>
                <a:cs typeface="Times New Roman" panose="02020603050405020304" pitchFamily="18" charset="0"/>
              </a:rPr>
              <a:t>Point clouds are </a:t>
            </a:r>
            <a:r>
              <a:rPr lang="en-US" altLang="zh-CN" sz="2400" dirty="0" smtClean="0">
                <a:solidFill>
                  <a:srgbClr val="FF0000"/>
                </a:solidFill>
                <a:latin typeface="Times New Roman" panose="02020603050405020304" pitchFamily="18" charset="0"/>
                <a:cs typeface="Times New Roman" panose="02020603050405020304" pitchFamily="18" charset="0"/>
              </a:rPr>
              <a:t>unstructured</a:t>
            </a:r>
            <a:r>
              <a:rPr lang="en-US" altLang="zh-CN" sz="2400" dirty="0" smtClean="0">
                <a:latin typeface="Times New Roman" panose="02020603050405020304" pitchFamily="18" charset="0"/>
                <a:cs typeface="Times New Roman" panose="02020603050405020304" pitchFamily="18" charset="0"/>
              </a:rPr>
              <a:t> and </a:t>
            </a:r>
            <a:r>
              <a:rPr lang="en-US" altLang="zh-CN" sz="2400" dirty="0" smtClean="0">
                <a:solidFill>
                  <a:srgbClr val="FF0000"/>
                </a:solidFill>
                <a:latin typeface="Times New Roman" panose="02020603050405020304" pitchFamily="18" charset="0"/>
                <a:cs typeface="Times New Roman" panose="02020603050405020304" pitchFamily="18" charset="0"/>
              </a:rPr>
              <a:t>unordered</a:t>
            </a:r>
          </a:p>
        </p:txBody>
      </p:sp>
      <p:sp>
        <p:nvSpPr>
          <p:cNvPr id="4" name="文本框 3"/>
          <p:cNvSpPr txBox="1"/>
          <p:nvPr/>
        </p:nvSpPr>
        <p:spPr>
          <a:xfrm>
            <a:off x="389298" y="6295536"/>
            <a:ext cx="9470319" cy="523220"/>
          </a:xfrm>
          <a:prstGeom prst="rect">
            <a:avLst/>
          </a:prstGeom>
          <a:noFill/>
        </p:spPr>
        <p:txBody>
          <a:bodyPr wrap="square" rtlCol="0">
            <a:spAutoFit/>
          </a:bodyPr>
          <a:lstStyle/>
          <a:p>
            <a:r>
              <a:rPr lang="en-US" altLang="zh-CN" sz="1400" dirty="0" smtClean="0">
                <a:latin typeface="Times New Roman" panose="02020603050405020304" pitchFamily="18" charset="0"/>
                <a:cs typeface="Times New Roman" panose="02020603050405020304" pitchFamily="18" charset="0"/>
              </a:rPr>
              <a:t>[1] </a:t>
            </a:r>
            <a:r>
              <a:rPr lang="en-US" altLang="zh-CN" sz="1400" dirty="0" err="1">
                <a:latin typeface="Times New Roman" panose="02020603050405020304" pitchFamily="18" charset="0"/>
                <a:cs typeface="Times New Roman" panose="02020603050405020304" pitchFamily="18" charset="0"/>
              </a:rPr>
              <a:t>Goodfellow</a:t>
            </a:r>
            <a:r>
              <a:rPr lang="en-US" altLang="zh-CN" sz="1400" dirty="0">
                <a:latin typeface="Times New Roman" panose="02020603050405020304" pitchFamily="18" charset="0"/>
                <a:cs typeface="Times New Roman" panose="02020603050405020304" pitchFamily="18" charset="0"/>
              </a:rPr>
              <a:t>, Ian J., Jonathon </a:t>
            </a:r>
            <a:r>
              <a:rPr lang="en-US" altLang="zh-CN" sz="1400" dirty="0" err="1">
                <a:latin typeface="Times New Roman" panose="02020603050405020304" pitchFamily="18" charset="0"/>
                <a:cs typeface="Times New Roman" panose="02020603050405020304" pitchFamily="18" charset="0"/>
              </a:rPr>
              <a:t>Shlens</a:t>
            </a:r>
            <a:r>
              <a:rPr lang="en-US" altLang="zh-CN" sz="1400" dirty="0">
                <a:latin typeface="Times New Roman" panose="02020603050405020304" pitchFamily="18" charset="0"/>
                <a:cs typeface="Times New Roman" panose="02020603050405020304" pitchFamily="18" charset="0"/>
              </a:rPr>
              <a:t>, and Christian </a:t>
            </a:r>
            <a:r>
              <a:rPr lang="en-US" altLang="zh-CN" sz="1400" dirty="0" err="1">
                <a:latin typeface="Times New Roman" panose="02020603050405020304" pitchFamily="18" charset="0"/>
                <a:cs typeface="Times New Roman" panose="02020603050405020304" pitchFamily="18" charset="0"/>
              </a:rPr>
              <a:t>Szegedy</a:t>
            </a:r>
            <a:r>
              <a:rPr lang="en-US" altLang="zh-CN" sz="1400" dirty="0">
                <a:latin typeface="Times New Roman" panose="02020603050405020304" pitchFamily="18" charset="0"/>
                <a:cs typeface="Times New Roman" panose="02020603050405020304" pitchFamily="18" charset="0"/>
              </a:rPr>
              <a:t>. "Explaining and harnessing adversarial examples." </a:t>
            </a:r>
            <a:r>
              <a:rPr lang="en-US" altLang="zh-CN" sz="1400" dirty="0" smtClean="0">
                <a:latin typeface="Times New Roman" panose="02020603050405020304" pitchFamily="18" charset="0"/>
                <a:cs typeface="Times New Roman" panose="02020603050405020304" pitchFamily="18" charset="0"/>
              </a:rPr>
              <a:t>ICLR 2015.</a:t>
            </a:r>
          </a:p>
          <a:p>
            <a:r>
              <a:rPr lang="en-US" altLang="zh-CN" sz="1400" dirty="0">
                <a:latin typeface="Times New Roman" panose="02020603050405020304" pitchFamily="18" charset="0"/>
                <a:cs typeface="Times New Roman" panose="02020603050405020304" pitchFamily="18" charset="0"/>
              </a:rPr>
              <a:t>[2] Xiang, Chong, Charles R. Qi, and Bo Li. "Generating 3d adversarial point clouds." </a:t>
            </a:r>
            <a:r>
              <a:rPr lang="en-US" altLang="zh-CN" sz="1400" dirty="0" smtClean="0">
                <a:latin typeface="Times New Roman" panose="02020603050405020304" pitchFamily="18" charset="0"/>
                <a:cs typeface="Times New Roman" panose="02020603050405020304" pitchFamily="18" charset="0"/>
              </a:rPr>
              <a:t>CVPR </a:t>
            </a:r>
            <a:r>
              <a:rPr lang="en-US" altLang="zh-CN" sz="1400" dirty="0">
                <a:latin typeface="Times New Roman" panose="02020603050405020304" pitchFamily="18" charset="0"/>
                <a:cs typeface="Times New Roman" panose="02020603050405020304" pitchFamily="18" charset="0"/>
              </a:rPr>
              <a:t>2019.</a:t>
            </a:r>
            <a:endParaRPr lang="zh-CN" altLang="en-US" sz="1400"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3"/>
          <a:stretch>
            <a:fillRect/>
          </a:stretch>
        </p:blipFill>
        <p:spPr>
          <a:xfrm>
            <a:off x="389298" y="4155875"/>
            <a:ext cx="5324177" cy="1779628"/>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48894" y="3851523"/>
            <a:ext cx="1808337" cy="2322285"/>
          </a:xfrm>
          <a:prstGeom prst="rect">
            <a:avLst/>
          </a:prstGeom>
        </p:spPr>
      </p:pic>
      <p:pic>
        <p:nvPicPr>
          <p:cNvPr id="9" name="图片 8"/>
          <p:cNvPicPr>
            <a:picLocks noChangeAspect="1"/>
          </p:cNvPicPr>
          <p:nvPr/>
        </p:nvPicPr>
        <p:blipFill rotWithShape="1">
          <a:blip r:embed="rId5" cstate="print">
            <a:extLst>
              <a:ext uri="{28A0092B-C50C-407E-A947-70E740481C1C}">
                <a14:useLocalDpi xmlns:a14="http://schemas.microsoft.com/office/drawing/2010/main" val="0"/>
              </a:ext>
            </a:extLst>
          </a:blip>
          <a:srcRect t="3423" b="5049"/>
          <a:stretch/>
        </p:blipFill>
        <p:spPr>
          <a:xfrm>
            <a:off x="9978351" y="4054706"/>
            <a:ext cx="1765350" cy="1806616"/>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75533" y="3914371"/>
            <a:ext cx="1652241" cy="2182699"/>
          </a:xfrm>
          <a:prstGeom prst="rect">
            <a:avLst/>
          </a:prstGeom>
        </p:spPr>
      </p:pic>
    </p:spTree>
    <p:extLst>
      <p:ext uri="{BB962C8B-B14F-4D97-AF65-F5344CB8AC3E}">
        <p14:creationId xmlns:p14="http://schemas.microsoft.com/office/powerpoint/2010/main" val="1263110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9298" y="481715"/>
            <a:ext cx="4348050" cy="584775"/>
          </a:xfrm>
          <a:prstGeom prst="rect">
            <a:avLst/>
          </a:prstGeom>
          <a:noFill/>
        </p:spPr>
        <p:txBody>
          <a:bodyPr wrap="none" rtlCol="0">
            <a:spAutoFit/>
          </a:bodyPr>
          <a:lstStyle/>
          <a:p>
            <a:r>
              <a:rPr lang="en-US" altLang="zh-CN" sz="3200" b="1" dirty="0" smtClean="0">
                <a:latin typeface="Times New Roman" panose="02020603050405020304" pitchFamily="18" charset="0"/>
                <a:cs typeface="Times New Roman" panose="02020603050405020304" pitchFamily="18" charset="0"/>
              </a:rPr>
              <a:t>Different Attack Effects</a:t>
            </a:r>
            <a:endParaRPr lang="zh-CN" altLang="en-US" sz="3200" b="1"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389298" y="1128799"/>
            <a:ext cx="11139314" cy="2492990"/>
          </a:xfrm>
          <a:prstGeom prst="rect">
            <a:avLst/>
          </a:prstGeom>
          <a:noFill/>
        </p:spPr>
        <p:txBody>
          <a:bodyPr wrap="square" rtlCol="0">
            <a:spAutoFit/>
          </a:bodyPr>
          <a:lstStyle/>
          <a:p>
            <a:pPr marL="342900" indent="-342900">
              <a:buFont typeface="Arial" panose="020B0604020202020204" pitchFamily="34" charset="0"/>
              <a:buChar char="•"/>
            </a:pPr>
            <a:r>
              <a:rPr lang="en-US" altLang="zh-CN" sz="2400" b="1" dirty="0" smtClean="0">
                <a:solidFill>
                  <a:srgbClr val="FF0000"/>
                </a:solidFill>
                <a:latin typeface="Times New Roman" panose="02020603050405020304" pitchFamily="18" charset="0"/>
                <a:cs typeface="Times New Roman" panose="02020603050405020304" pitchFamily="18" charset="0"/>
              </a:rPr>
              <a:t>Point perturbation</a:t>
            </a:r>
            <a:endParaRPr lang="en-US" altLang="zh-CN" sz="2400" dirty="0" smtClean="0">
              <a:latin typeface="Times New Roman" panose="02020603050405020304" pitchFamily="18" charset="0"/>
              <a:cs typeface="Times New Roman" panose="02020603050405020304" pitchFamily="18" charset="0"/>
            </a:endParaRPr>
          </a:p>
          <a:p>
            <a:pPr marL="914400" lvl="1" indent="-457200">
              <a:buFont typeface="+mj-lt"/>
              <a:buAutoNum type="alphaLcPeriod"/>
            </a:pPr>
            <a:r>
              <a:rPr lang="en-US" altLang="zh-CN" sz="2400" b="1" dirty="0" smtClean="0">
                <a:latin typeface="Times New Roman" panose="02020603050405020304" pitchFamily="18" charset="0"/>
                <a:cs typeface="Times New Roman" panose="02020603050405020304" pitchFamily="18" charset="0"/>
              </a:rPr>
              <a:t> Out-of-surface</a:t>
            </a:r>
            <a:r>
              <a:rPr lang="en-US" altLang="zh-CN" sz="2400" dirty="0" smtClean="0">
                <a:latin typeface="Times New Roman" panose="02020603050405020304" pitchFamily="18" charset="0"/>
                <a:cs typeface="Times New Roman" panose="02020603050405020304" pitchFamily="18" charset="0"/>
              </a:rPr>
              <a:t> perturbation</a:t>
            </a:r>
          </a:p>
          <a:p>
            <a:pPr marL="914400" lvl="1" indent="-457200">
              <a:buFont typeface="+mj-lt"/>
              <a:buAutoNum type="alphaLcPeriod"/>
            </a:pPr>
            <a:r>
              <a:rPr lang="en-US" altLang="zh-CN" sz="2400" b="1" dirty="0" smtClean="0">
                <a:latin typeface="Times New Roman" panose="02020603050405020304" pitchFamily="18" charset="0"/>
                <a:cs typeface="Times New Roman" panose="02020603050405020304" pitchFamily="18" charset="0"/>
              </a:rPr>
              <a:t> On-surface</a:t>
            </a:r>
            <a:r>
              <a:rPr lang="en-US" altLang="zh-CN" sz="2400" dirty="0" smtClean="0">
                <a:latin typeface="Times New Roman" panose="02020603050405020304" pitchFamily="18" charset="0"/>
                <a:cs typeface="Times New Roman" panose="02020603050405020304" pitchFamily="18" charset="0"/>
              </a:rPr>
              <a:t> perturbation</a:t>
            </a:r>
          </a:p>
          <a:p>
            <a:pPr marL="457200" indent="-457200">
              <a:buFont typeface="+mj-lt"/>
              <a:buAutoNum type="alphaLcPeriod"/>
            </a:pPr>
            <a:endParaRPr lang="en-US" altLang="zh-CN" sz="12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b="1" dirty="0" smtClean="0">
                <a:solidFill>
                  <a:srgbClr val="FF0000"/>
                </a:solidFill>
                <a:latin typeface="Times New Roman" panose="02020603050405020304" pitchFamily="18" charset="0"/>
                <a:cs typeface="Times New Roman" panose="02020603050405020304" pitchFamily="18" charset="0"/>
              </a:rPr>
              <a:t>Surface distortion</a:t>
            </a:r>
            <a:endParaRPr lang="en-US" altLang="zh-CN" sz="2400" dirty="0" smtClean="0">
              <a:latin typeface="Times New Roman" panose="02020603050405020304" pitchFamily="18" charset="0"/>
              <a:cs typeface="Times New Roman" panose="02020603050405020304" pitchFamily="18" charset="0"/>
            </a:endParaRPr>
          </a:p>
          <a:p>
            <a:pPr marL="914400" lvl="1" indent="-457200">
              <a:buFont typeface="+mj-lt"/>
              <a:buAutoNum type="alphaLcPeriod" startAt="3"/>
            </a:pPr>
            <a:r>
              <a:rPr lang="en-US" altLang="zh-CN" sz="2400" b="1"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Local </a:t>
            </a:r>
            <a:r>
              <a:rPr lang="en-US" altLang="zh-CN" sz="2400" b="1" dirty="0" smtClean="0">
                <a:latin typeface="Times New Roman" panose="02020603050405020304" pitchFamily="18" charset="0"/>
                <a:cs typeface="Times New Roman" panose="02020603050405020304" pitchFamily="18" charset="0"/>
              </a:rPr>
              <a:t>part removal</a:t>
            </a:r>
          </a:p>
          <a:p>
            <a:pPr marL="914400" lvl="1" indent="-457200">
              <a:buFont typeface="+mj-lt"/>
              <a:buAutoNum type="alphaLcPeriod" startAt="3"/>
            </a:pPr>
            <a:r>
              <a:rPr lang="en-US" altLang="zh-CN" sz="2400" b="1"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Geometric </a:t>
            </a:r>
            <a:r>
              <a:rPr lang="en-US" altLang="zh-CN" sz="2400" b="1" dirty="0" smtClean="0">
                <a:latin typeface="Times New Roman" panose="02020603050405020304" pitchFamily="18" charset="0"/>
                <a:cs typeface="Times New Roman" panose="02020603050405020304" pitchFamily="18" charset="0"/>
              </a:rPr>
              <a:t>Deformation</a:t>
            </a: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38520" y="4482524"/>
            <a:ext cx="2901550" cy="1884401"/>
          </a:xfrm>
          <a:prstGeom prst="rect">
            <a:avLst/>
          </a:prstGeom>
        </p:spPr>
      </p:pic>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35755" y="2140070"/>
            <a:ext cx="2952943" cy="1867270"/>
          </a:xfrm>
          <a:prstGeom prst="rect">
            <a:avLst/>
          </a:prstGeom>
        </p:spPr>
      </p:pic>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35755" y="4465018"/>
            <a:ext cx="2871571" cy="1901533"/>
          </a:xfrm>
          <a:prstGeom prst="rect">
            <a:avLst/>
          </a:prstGeom>
        </p:spPr>
      </p:pic>
      <p:pic>
        <p:nvPicPr>
          <p:cNvPr id="17" name="图片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38520" y="2111161"/>
            <a:ext cx="2920822" cy="1925088"/>
          </a:xfrm>
          <a:prstGeom prst="rect">
            <a:avLst/>
          </a:prstGeom>
        </p:spPr>
      </p:pic>
      <p:pic>
        <p:nvPicPr>
          <p:cNvPr id="18" name="图片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90754" y="171232"/>
            <a:ext cx="2910115" cy="1880118"/>
          </a:xfrm>
          <a:prstGeom prst="rect">
            <a:avLst/>
          </a:prstGeom>
        </p:spPr>
      </p:pic>
      <p:sp>
        <p:nvSpPr>
          <p:cNvPr id="20" name="文本框 19"/>
          <p:cNvSpPr txBox="1"/>
          <p:nvPr/>
        </p:nvSpPr>
        <p:spPr>
          <a:xfrm>
            <a:off x="6226234" y="861358"/>
            <a:ext cx="764771" cy="400110"/>
          </a:xfrm>
          <a:prstGeom prst="rect">
            <a:avLst/>
          </a:prstGeom>
          <a:noFill/>
        </p:spPr>
        <p:txBody>
          <a:bodyPr wrap="square" rtlCol="0">
            <a:spAutoFit/>
          </a:bodyPr>
          <a:lstStyle/>
          <a:p>
            <a:pPr algn="ctr"/>
            <a:r>
              <a:rPr lang="en-US" altLang="zh-CN" sz="2000" dirty="0" smtClean="0">
                <a:latin typeface="Times New Roman" panose="02020603050405020304" pitchFamily="18" charset="0"/>
                <a:cs typeface="Times New Roman" panose="02020603050405020304" pitchFamily="18" charset="0"/>
              </a:rPr>
              <a:t>clean</a:t>
            </a:r>
            <a:endParaRPr lang="zh-CN" altLang="en-US" sz="2000" dirty="0">
              <a:latin typeface="Times New Roman" panose="02020603050405020304" pitchFamily="18" charset="0"/>
              <a:cs typeface="Times New Roman" panose="02020603050405020304" pitchFamily="18" charset="0"/>
            </a:endParaRPr>
          </a:p>
        </p:txBody>
      </p:sp>
      <p:sp>
        <p:nvSpPr>
          <p:cNvPr id="21" name="文本框 20"/>
          <p:cNvSpPr txBox="1"/>
          <p:nvPr/>
        </p:nvSpPr>
        <p:spPr>
          <a:xfrm>
            <a:off x="5476196" y="4030237"/>
            <a:ext cx="2426198" cy="400110"/>
          </a:xfrm>
          <a:prstGeom prst="rect">
            <a:avLst/>
          </a:prstGeom>
          <a:noFill/>
        </p:spPr>
        <p:txBody>
          <a:bodyPr wrap="square" rtlCol="0">
            <a:spAutoFit/>
          </a:bodyPr>
          <a:lstStyle/>
          <a:p>
            <a:pPr algn="ctr"/>
            <a:r>
              <a:rPr lang="en-US" altLang="zh-CN" sz="2000" dirty="0" smtClean="0">
                <a:latin typeface="Times New Roman" panose="02020603050405020304" pitchFamily="18" charset="0"/>
                <a:cs typeface="Times New Roman" panose="02020603050405020304" pitchFamily="18" charset="0"/>
              </a:rPr>
              <a:t>(a) out-of-surf. pert.</a:t>
            </a:r>
            <a:endParaRPr lang="zh-CN" altLang="en-US" sz="2000" dirty="0">
              <a:latin typeface="Times New Roman" panose="02020603050405020304" pitchFamily="18" charset="0"/>
              <a:cs typeface="Times New Roman" panose="02020603050405020304" pitchFamily="18" charset="0"/>
            </a:endParaRPr>
          </a:p>
        </p:txBody>
      </p:sp>
      <p:sp>
        <p:nvSpPr>
          <p:cNvPr id="22" name="文本框 21"/>
          <p:cNvSpPr txBox="1"/>
          <p:nvPr/>
        </p:nvSpPr>
        <p:spPr>
          <a:xfrm>
            <a:off x="5623560" y="6366551"/>
            <a:ext cx="1970117" cy="400110"/>
          </a:xfrm>
          <a:prstGeom prst="rect">
            <a:avLst/>
          </a:prstGeom>
          <a:noFill/>
        </p:spPr>
        <p:txBody>
          <a:bodyPr wrap="square" rtlCol="0">
            <a:spAutoFit/>
          </a:bodyPr>
          <a:lstStyle/>
          <a:p>
            <a:pPr algn="ctr"/>
            <a:r>
              <a:rPr lang="en-US" altLang="zh-CN" sz="2000" dirty="0" smtClean="0">
                <a:latin typeface="Times New Roman" panose="02020603050405020304" pitchFamily="18" charset="0"/>
                <a:cs typeface="Times New Roman" panose="02020603050405020304" pitchFamily="18" charset="0"/>
              </a:rPr>
              <a:t>(b) on-surf. pert.</a:t>
            </a:r>
            <a:endParaRPr lang="zh-CN" altLang="en-US" sz="2000" dirty="0">
              <a:latin typeface="Times New Roman" panose="02020603050405020304" pitchFamily="18" charset="0"/>
              <a:cs typeface="Times New Roman" panose="02020603050405020304" pitchFamily="18" charset="0"/>
            </a:endParaRPr>
          </a:p>
        </p:txBody>
      </p:sp>
      <p:sp>
        <p:nvSpPr>
          <p:cNvPr id="23" name="文本框 22"/>
          <p:cNvSpPr txBox="1"/>
          <p:nvPr/>
        </p:nvSpPr>
        <p:spPr>
          <a:xfrm>
            <a:off x="9058441" y="4030237"/>
            <a:ext cx="2426198" cy="400110"/>
          </a:xfrm>
          <a:prstGeom prst="rect">
            <a:avLst/>
          </a:prstGeom>
          <a:noFill/>
        </p:spPr>
        <p:txBody>
          <a:bodyPr wrap="square" rtlCol="0">
            <a:spAutoFit/>
          </a:bodyPr>
          <a:lstStyle/>
          <a:p>
            <a:pPr algn="ctr"/>
            <a:r>
              <a:rPr lang="en-US" altLang="zh-CN" sz="2000" dirty="0" smtClean="0">
                <a:latin typeface="Times New Roman" panose="02020603050405020304" pitchFamily="18" charset="0"/>
                <a:cs typeface="Times New Roman" panose="02020603050405020304" pitchFamily="18" charset="0"/>
              </a:rPr>
              <a:t>(c) Part Removal</a:t>
            </a:r>
            <a:endParaRPr lang="zh-CN" altLang="en-US" sz="2000" dirty="0">
              <a:latin typeface="Times New Roman" panose="02020603050405020304" pitchFamily="18" charset="0"/>
              <a:cs typeface="Times New Roman" panose="02020603050405020304" pitchFamily="18" charset="0"/>
            </a:endParaRPr>
          </a:p>
        </p:txBody>
      </p:sp>
      <p:sp>
        <p:nvSpPr>
          <p:cNvPr id="24" name="文本框 23"/>
          <p:cNvSpPr txBox="1"/>
          <p:nvPr/>
        </p:nvSpPr>
        <p:spPr>
          <a:xfrm>
            <a:off x="9002633" y="6366551"/>
            <a:ext cx="2537814" cy="400110"/>
          </a:xfrm>
          <a:prstGeom prst="rect">
            <a:avLst/>
          </a:prstGeom>
          <a:noFill/>
        </p:spPr>
        <p:txBody>
          <a:bodyPr wrap="square" rtlCol="0">
            <a:spAutoFit/>
          </a:bodyPr>
          <a:lstStyle/>
          <a:p>
            <a:pPr algn="ctr"/>
            <a:r>
              <a:rPr lang="en-US" altLang="zh-CN" sz="2000" dirty="0" smtClean="0">
                <a:latin typeface="Times New Roman" panose="02020603050405020304" pitchFamily="18" charset="0"/>
                <a:cs typeface="Times New Roman" panose="02020603050405020304" pitchFamily="18" charset="0"/>
              </a:rPr>
              <a:t>(d) Geo. Deformation</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31914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9298" y="481715"/>
            <a:ext cx="3252814" cy="584775"/>
          </a:xfrm>
          <a:prstGeom prst="rect">
            <a:avLst/>
          </a:prstGeom>
          <a:noFill/>
        </p:spPr>
        <p:txBody>
          <a:bodyPr wrap="none" rtlCol="0">
            <a:spAutoFit/>
          </a:bodyPr>
          <a:lstStyle/>
          <a:p>
            <a:r>
              <a:rPr lang="en-US" altLang="zh-CN" sz="3200" b="1" dirty="0" smtClean="0">
                <a:latin typeface="Times New Roman" panose="02020603050405020304" pitchFamily="18" charset="0"/>
                <a:cs typeface="Times New Roman" panose="02020603050405020304" pitchFamily="18" charset="0"/>
              </a:rPr>
              <a:t>Existing Defenses</a:t>
            </a:r>
            <a:endParaRPr lang="zh-CN" altLang="en-US" sz="32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文本框 4"/>
              <p:cNvSpPr txBox="1"/>
              <p:nvPr/>
            </p:nvSpPr>
            <p:spPr>
              <a:xfrm>
                <a:off x="389298" y="1128799"/>
                <a:ext cx="11139314" cy="1938992"/>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smtClean="0">
                    <a:solidFill>
                      <a:schemeClr val="tx1"/>
                    </a:solidFill>
                    <a:latin typeface="Times New Roman" panose="02020603050405020304" pitchFamily="18" charset="0"/>
                    <a:cs typeface="Times New Roman" panose="02020603050405020304" pitchFamily="18" charset="0"/>
                  </a:rPr>
                  <a:t>SOR (</a:t>
                </a:r>
                <a:r>
                  <a:rPr lang="en-US" altLang="zh-CN" sz="2400" dirty="0">
                    <a:solidFill>
                      <a:srgbClr val="FF0000"/>
                    </a:solidFill>
                    <a:latin typeface="Times New Roman" panose="02020603050405020304" pitchFamily="18" charset="0"/>
                    <a:cs typeface="Times New Roman" panose="02020603050405020304" pitchFamily="18" charset="0"/>
                  </a:rPr>
                  <a:t>S</a:t>
                </a:r>
                <a:r>
                  <a:rPr lang="en-US" altLang="zh-CN" sz="2400" dirty="0">
                    <a:latin typeface="Times New Roman" panose="02020603050405020304" pitchFamily="18" charset="0"/>
                    <a:cs typeface="Times New Roman" panose="02020603050405020304" pitchFamily="18" charset="0"/>
                  </a:rPr>
                  <a:t>tatistical </a:t>
                </a:r>
                <a:r>
                  <a:rPr lang="en-US" altLang="zh-CN" sz="2400" dirty="0">
                    <a:solidFill>
                      <a:srgbClr val="FF0000"/>
                    </a:solidFill>
                    <a:latin typeface="Times New Roman" panose="02020603050405020304" pitchFamily="18" charset="0"/>
                    <a:cs typeface="Times New Roman" panose="02020603050405020304" pitchFamily="18" charset="0"/>
                  </a:rPr>
                  <a:t>O</a:t>
                </a:r>
                <a:r>
                  <a:rPr lang="en-US" altLang="zh-CN" sz="2400" dirty="0">
                    <a:latin typeface="Times New Roman" panose="02020603050405020304" pitchFamily="18" charset="0"/>
                    <a:cs typeface="Times New Roman" panose="02020603050405020304" pitchFamily="18" charset="0"/>
                  </a:rPr>
                  <a:t>utlier </a:t>
                </a:r>
                <a:r>
                  <a:rPr lang="en-US" altLang="zh-CN" sz="2400" dirty="0">
                    <a:solidFill>
                      <a:srgbClr val="FF0000"/>
                    </a:solidFill>
                    <a:latin typeface="Times New Roman" panose="02020603050405020304" pitchFamily="18" charset="0"/>
                    <a:cs typeface="Times New Roman" panose="02020603050405020304" pitchFamily="18" charset="0"/>
                  </a:rPr>
                  <a:t>R</a:t>
                </a:r>
                <a:r>
                  <a:rPr lang="en-US" altLang="zh-CN" sz="2400" dirty="0">
                    <a:latin typeface="Times New Roman" panose="02020603050405020304" pitchFamily="18" charset="0"/>
                    <a:cs typeface="Times New Roman" panose="02020603050405020304" pitchFamily="18" charset="0"/>
                  </a:rPr>
                  <a:t>emoval</a:t>
                </a:r>
                <a:r>
                  <a:rPr lang="en-US" altLang="zh-CN" sz="2400" dirty="0" smtClean="0">
                    <a:solidFill>
                      <a:schemeClr val="tx1"/>
                    </a:solidFill>
                    <a:latin typeface="Times New Roman" panose="02020603050405020304" pitchFamily="18" charset="0"/>
                    <a:cs typeface="Times New Roman" panose="02020603050405020304" pitchFamily="18" charset="0"/>
                  </a:rPr>
                  <a:t>): identify outliers via </a:t>
                </a:r>
                <a14:m>
                  <m:oMath xmlns:m="http://schemas.openxmlformats.org/officeDocument/2006/math">
                    <m:r>
                      <a:rPr lang="en-US" altLang="zh-CN" sz="2400" b="1" i="1" dirty="0" smtClean="0">
                        <a:solidFill>
                          <a:schemeClr val="tx1"/>
                        </a:solidFill>
                        <a:latin typeface="Cambria Math" panose="02040503050406030204" pitchFamily="18" charset="0"/>
                        <a:cs typeface="Times New Roman" panose="02020603050405020304" pitchFamily="18" charset="0"/>
                      </a:rPr>
                      <m:t>𝒌</m:t>
                    </m:r>
                  </m:oMath>
                </a14:m>
                <a:r>
                  <a:rPr lang="en-US" altLang="zh-CN" sz="2400" b="1" dirty="0" smtClean="0">
                    <a:solidFill>
                      <a:schemeClr val="tx1"/>
                    </a:solidFill>
                    <a:latin typeface="Times New Roman" panose="02020603050405020304" pitchFamily="18" charset="0"/>
                    <a:cs typeface="Times New Roman" panose="02020603050405020304" pitchFamily="18" charset="0"/>
                  </a:rPr>
                  <a:t>NN distance</a:t>
                </a:r>
                <a:endParaRPr lang="en-US" altLang="zh-CN" sz="2400" dirty="0" smtClean="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dirty="0" smtClean="0">
                    <a:latin typeface="Times New Roman" panose="02020603050405020304" pitchFamily="18" charset="0"/>
                    <a:cs typeface="Times New Roman" panose="02020603050405020304" pitchFamily="18" charset="0"/>
                  </a:rPr>
                  <a:t>DUP-Net (SOR+PU-Net, previous </a:t>
                </a:r>
                <a:r>
                  <a:rPr lang="en-US" altLang="zh-CN" sz="2400" b="1" dirty="0" smtClean="0">
                    <a:solidFill>
                      <a:srgbClr val="FF0000"/>
                    </a:solidFill>
                    <a:latin typeface="Times New Roman" panose="02020603050405020304" pitchFamily="18" charset="0"/>
                    <a:cs typeface="Times New Roman" panose="02020603050405020304" pitchFamily="18" charset="0"/>
                  </a:rPr>
                  <a:t>SOTA</a:t>
                </a:r>
                <a:r>
                  <a:rPr lang="en-US" altLang="zh-CN" sz="2400" dirty="0" smtClean="0">
                    <a:latin typeface="Times New Roman" panose="02020603050405020304" pitchFamily="18" charset="0"/>
                    <a:cs typeface="Times New Roman" panose="02020603050405020304" pitchFamily="18" charset="0"/>
                  </a:rPr>
                  <a:t>)</a:t>
                </a:r>
              </a:p>
              <a:p>
                <a:pPr marL="800100" lvl="1"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Can perform outlier removal to solve </a:t>
                </a:r>
                <a:r>
                  <a:rPr lang="en-US" altLang="zh-CN" sz="2400" b="1" dirty="0">
                    <a:latin typeface="Times New Roman" panose="02020603050405020304" pitchFamily="18" charset="0"/>
                    <a:cs typeface="Times New Roman" panose="02020603050405020304" pitchFamily="18" charset="0"/>
                  </a:rPr>
                  <a:t>out-of-surface perturbation</a:t>
                </a:r>
              </a:p>
              <a:p>
                <a:pPr marL="800100" lvl="1"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Cannot recover </a:t>
                </a:r>
                <a:r>
                  <a:rPr lang="en-US" altLang="zh-CN" sz="2400" b="1" dirty="0">
                    <a:latin typeface="Times New Roman" panose="02020603050405020304" pitchFamily="18" charset="0"/>
                    <a:cs typeface="Times New Roman" panose="02020603050405020304" pitchFamily="18" charset="0"/>
                  </a:rPr>
                  <a:t>on-surface perturbation</a:t>
                </a:r>
              </a:p>
              <a:p>
                <a:pPr marL="800100" lvl="1"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Do not consider </a:t>
                </a:r>
                <a:r>
                  <a:rPr lang="en-US" altLang="zh-CN" sz="2400" b="1" dirty="0">
                    <a:solidFill>
                      <a:srgbClr val="FF0000"/>
                    </a:solidFill>
                    <a:latin typeface="Times New Roman" panose="02020603050405020304" pitchFamily="18" charset="0"/>
                    <a:cs typeface="Times New Roman" panose="02020603050405020304" pitchFamily="18" charset="0"/>
                  </a:rPr>
                  <a:t>surface distortion</a:t>
                </a:r>
                <a:r>
                  <a:rPr lang="en-US" altLang="zh-CN" sz="2400" dirty="0">
                    <a:latin typeface="Times New Roman" panose="02020603050405020304" pitchFamily="18" charset="0"/>
                    <a:cs typeface="Times New Roman" panose="02020603050405020304" pitchFamily="18" charset="0"/>
                  </a:rPr>
                  <a:t>!</a:t>
                </a:r>
              </a:p>
            </p:txBody>
          </p:sp>
        </mc:Choice>
        <mc:Fallback xmlns="">
          <p:sp>
            <p:nvSpPr>
              <p:cNvPr id="5" name="文本框 4"/>
              <p:cNvSpPr txBox="1">
                <a:spLocks noRot="1" noChangeAspect="1" noMove="1" noResize="1" noEditPoints="1" noAdjustHandles="1" noChangeArrowheads="1" noChangeShapeType="1" noTextEdit="1"/>
              </p:cNvSpPr>
              <p:nvPr/>
            </p:nvSpPr>
            <p:spPr>
              <a:xfrm>
                <a:off x="389298" y="1128799"/>
                <a:ext cx="11139314" cy="1938992"/>
              </a:xfrm>
              <a:prstGeom prst="rect">
                <a:avLst/>
              </a:prstGeom>
              <a:blipFill rotWithShape="0">
                <a:blip r:embed="rId3"/>
                <a:stretch>
                  <a:fillRect l="-766" t="-2516" b="-6289"/>
                </a:stretch>
              </a:blipFill>
            </p:spPr>
            <p:txBody>
              <a:bodyPr/>
              <a:lstStyle/>
              <a:p>
                <a:r>
                  <a:rPr lang="zh-CN" altLang="en-US">
                    <a:noFill/>
                  </a:rPr>
                  <a:t> </a:t>
                </a:r>
              </a:p>
            </p:txBody>
          </p:sp>
        </mc:Fallback>
      </mc:AlternateContent>
      <p:pic>
        <p:nvPicPr>
          <p:cNvPr id="14" name="图片 13"/>
          <p:cNvPicPr>
            <a:picLocks noChangeAspect="1"/>
          </p:cNvPicPr>
          <p:nvPr/>
        </p:nvPicPr>
        <p:blipFill rotWithShape="1">
          <a:blip r:embed="rId4"/>
          <a:srcRect l="2869" t="2432" r="3320" b="16305"/>
          <a:stretch/>
        </p:blipFill>
        <p:spPr>
          <a:xfrm>
            <a:off x="6778496" y="3362930"/>
            <a:ext cx="5248029" cy="2510980"/>
          </a:xfrm>
          <a:prstGeom prst="rect">
            <a:avLst/>
          </a:prstGeom>
        </p:spPr>
      </p:pic>
      <p:pic>
        <p:nvPicPr>
          <p:cNvPr id="15" name="图片 14"/>
          <p:cNvPicPr>
            <a:picLocks noChangeAspect="1"/>
          </p:cNvPicPr>
          <p:nvPr/>
        </p:nvPicPr>
        <p:blipFill>
          <a:blip r:embed="rId5"/>
          <a:stretch>
            <a:fillRect/>
          </a:stretch>
        </p:blipFill>
        <p:spPr>
          <a:xfrm>
            <a:off x="97204" y="3252289"/>
            <a:ext cx="6351477" cy="2621621"/>
          </a:xfrm>
          <a:prstGeom prst="rect">
            <a:avLst/>
          </a:prstGeom>
        </p:spPr>
      </p:pic>
      <p:sp>
        <p:nvSpPr>
          <p:cNvPr id="16" name="文本框 15"/>
          <p:cNvSpPr txBox="1"/>
          <p:nvPr/>
        </p:nvSpPr>
        <p:spPr>
          <a:xfrm>
            <a:off x="6778496" y="5957651"/>
            <a:ext cx="764771" cy="400110"/>
          </a:xfrm>
          <a:prstGeom prst="rect">
            <a:avLst/>
          </a:prstGeom>
          <a:noFill/>
        </p:spPr>
        <p:txBody>
          <a:bodyPr wrap="square" rtlCol="0">
            <a:spAutoFit/>
          </a:bodyPr>
          <a:lstStyle/>
          <a:p>
            <a:pPr algn="ctr"/>
            <a:r>
              <a:rPr lang="en-US" altLang="zh-CN" sz="2000" dirty="0" smtClean="0">
                <a:latin typeface="Times New Roman" panose="02020603050405020304" pitchFamily="18" charset="0"/>
                <a:cs typeface="Times New Roman" panose="02020603050405020304" pitchFamily="18" charset="0"/>
              </a:rPr>
              <a:t>clean</a:t>
            </a:r>
            <a:endParaRPr lang="zh-CN" altLang="en-US" sz="2000" dirty="0">
              <a:latin typeface="Times New Roman" panose="02020603050405020304" pitchFamily="18" charset="0"/>
              <a:cs typeface="Times New Roman" panose="02020603050405020304" pitchFamily="18" charset="0"/>
            </a:endParaRPr>
          </a:p>
        </p:txBody>
      </p:sp>
      <p:sp>
        <p:nvSpPr>
          <p:cNvPr id="17" name="文本框 16"/>
          <p:cNvSpPr txBox="1"/>
          <p:nvPr/>
        </p:nvSpPr>
        <p:spPr>
          <a:xfrm>
            <a:off x="8168653" y="5957651"/>
            <a:ext cx="764771" cy="400110"/>
          </a:xfrm>
          <a:prstGeom prst="rect">
            <a:avLst/>
          </a:prstGeom>
          <a:noFill/>
        </p:spPr>
        <p:txBody>
          <a:bodyPr wrap="square" rtlCol="0">
            <a:spAutoFit/>
          </a:bodyPr>
          <a:lstStyle/>
          <a:p>
            <a:pPr algn="ctr"/>
            <a:r>
              <a:rPr lang="en-US" altLang="zh-CN" sz="2000" dirty="0" err="1" smtClean="0">
                <a:latin typeface="Times New Roman" panose="02020603050405020304" pitchFamily="18" charset="0"/>
                <a:cs typeface="Times New Roman" panose="02020603050405020304" pitchFamily="18" charset="0"/>
              </a:rPr>
              <a:t>adv</a:t>
            </a:r>
            <a:endParaRPr lang="zh-CN" altLang="en-US" sz="2000" dirty="0">
              <a:latin typeface="Times New Roman" panose="02020603050405020304" pitchFamily="18" charset="0"/>
              <a:cs typeface="Times New Roman" panose="02020603050405020304" pitchFamily="18" charset="0"/>
            </a:endParaRPr>
          </a:p>
        </p:txBody>
      </p:sp>
      <p:sp>
        <p:nvSpPr>
          <p:cNvPr id="18" name="文本框 17"/>
          <p:cNvSpPr txBox="1"/>
          <p:nvPr/>
        </p:nvSpPr>
        <p:spPr>
          <a:xfrm>
            <a:off x="9667867" y="5957651"/>
            <a:ext cx="764771" cy="400110"/>
          </a:xfrm>
          <a:prstGeom prst="rect">
            <a:avLst/>
          </a:prstGeom>
          <a:noFill/>
        </p:spPr>
        <p:txBody>
          <a:bodyPr wrap="square" rtlCol="0">
            <a:spAutoFit/>
          </a:bodyPr>
          <a:lstStyle/>
          <a:p>
            <a:pPr algn="ctr"/>
            <a:r>
              <a:rPr lang="en-US" altLang="zh-CN" sz="2000" dirty="0" smtClean="0">
                <a:latin typeface="Times New Roman" panose="02020603050405020304" pitchFamily="18" charset="0"/>
                <a:cs typeface="Times New Roman" panose="02020603050405020304" pitchFamily="18" charset="0"/>
              </a:rPr>
              <a:t>SOR</a:t>
            </a:r>
            <a:endParaRPr lang="zh-CN" altLang="en-US" sz="2000" dirty="0">
              <a:latin typeface="Times New Roman" panose="02020603050405020304" pitchFamily="18" charset="0"/>
              <a:cs typeface="Times New Roman" panose="02020603050405020304" pitchFamily="18" charset="0"/>
            </a:endParaRPr>
          </a:p>
        </p:txBody>
      </p:sp>
      <p:sp>
        <p:nvSpPr>
          <p:cNvPr id="20" name="文本框 19"/>
          <p:cNvSpPr txBox="1"/>
          <p:nvPr/>
        </p:nvSpPr>
        <p:spPr>
          <a:xfrm>
            <a:off x="10907969" y="5957651"/>
            <a:ext cx="1317587" cy="400110"/>
          </a:xfrm>
          <a:prstGeom prst="rect">
            <a:avLst/>
          </a:prstGeom>
          <a:noFill/>
        </p:spPr>
        <p:txBody>
          <a:bodyPr wrap="square" rtlCol="0">
            <a:spAutoFit/>
          </a:bodyPr>
          <a:lstStyle/>
          <a:p>
            <a:pPr algn="ctr"/>
            <a:r>
              <a:rPr lang="en-US" altLang="zh-CN" sz="2000" dirty="0" smtClean="0">
                <a:latin typeface="Times New Roman" panose="02020603050405020304" pitchFamily="18" charset="0"/>
                <a:cs typeface="Times New Roman" panose="02020603050405020304" pitchFamily="18" charset="0"/>
              </a:rPr>
              <a:t>DUP-Net</a:t>
            </a:r>
            <a:endParaRPr lang="zh-CN" altLang="en-US" sz="2000" dirty="0">
              <a:latin typeface="Times New Roman" panose="02020603050405020304" pitchFamily="18" charset="0"/>
              <a:cs typeface="Times New Roman" panose="02020603050405020304" pitchFamily="18" charset="0"/>
            </a:endParaRPr>
          </a:p>
        </p:txBody>
      </p:sp>
      <p:sp>
        <p:nvSpPr>
          <p:cNvPr id="21" name="文本框 20"/>
          <p:cNvSpPr txBox="1"/>
          <p:nvPr/>
        </p:nvSpPr>
        <p:spPr>
          <a:xfrm>
            <a:off x="434588" y="5957651"/>
            <a:ext cx="764771" cy="400110"/>
          </a:xfrm>
          <a:prstGeom prst="rect">
            <a:avLst/>
          </a:prstGeom>
          <a:noFill/>
        </p:spPr>
        <p:txBody>
          <a:bodyPr wrap="square" rtlCol="0">
            <a:spAutoFit/>
          </a:bodyPr>
          <a:lstStyle/>
          <a:p>
            <a:pPr algn="ctr"/>
            <a:r>
              <a:rPr lang="en-US" altLang="zh-CN" sz="2000" dirty="0" smtClean="0">
                <a:latin typeface="Times New Roman" panose="02020603050405020304" pitchFamily="18" charset="0"/>
                <a:cs typeface="Times New Roman" panose="02020603050405020304" pitchFamily="18" charset="0"/>
              </a:rPr>
              <a:t>clean</a:t>
            </a:r>
            <a:endParaRPr lang="zh-CN" altLang="en-US" sz="2000" dirty="0">
              <a:latin typeface="Times New Roman" panose="02020603050405020304" pitchFamily="18" charset="0"/>
              <a:cs typeface="Times New Roman" panose="02020603050405020304" pitchFamily="18" charset="0"/>
            </a:endParaRPr>
          </a:p>
        </p:txBody>
      </p:sp>
      <p:sp>
        <p:nvSpPr>
          <p:cNvPr id="22" name="文本框 21"/>
          <p:cNvSpPr txBox="1"/>
          <p:nvPr/>
        </p:nvSpPr>
        <p:spPr>
          <a:xfrm>
            <a:off x="2124689" y="5957651"/>
            <a:ext cx="764771" cy="400110"/>
          </a:xfrm>
          <a:prstGeom prst="rect">
            <a:avLst/>
          </a:prstGeom>
          <a:noFill/>
        </p:spPr>
        <p:txBody>
          <a:bodyPr wrap="square" rtlCol="0">
            <a:spAutoFit/>
          </a:bodyPr>
          <a:lstStyle/>
          <a:p>
            <a:pPr algn="ctr"/>
            <a:r>
              <a:rPr lang="en-US" altLang="zh-CN" sz="2000" dirty="0" err="1" smtClean="0">
                <a:latin typeface="Times New Roman" panose="02020603050405020304" pitchFamily="18" charset="0"/>
                <a:cs typeface="Times New Roman" panose="02020603050405020304" pitchFamily="18" charset="0"/>
              </a:rPr>
              <a:t>adv</a:t>
            </a:r>
            <a:endParaRPr lang="zh-CN" altLang="en-US" sz="2000" dirty="0">
              <a:latin typeface="Times New Roman" panose="02020603050405020304" pitchFamily="18" charset="0"/>
              <a:cs typeface="Times New Roman" panose="02020603050405020304" pitchFamily="18" charset="0"/>
            </a:endParaRPr>
          </a:p>
        </p:txBody>
      </p:sp>
      <p:sp>
        <p:nvSpPr>
          <p:cNvPr id="23" name="文本框 22"/>
          <p:cNvSpPr txBox="1"/>
          <p:nvPr/>
        </p:nvSpPr>
        <p:spPr>
          <a:xfrm>
            <a:off x="3739900" y="5957651"/>
            <a:ext cx="764771" cy="400110"/>
          </a:xfrm>
          <a:prstGeom prst="rect">
            <a:avLst/>
          </a:prstGeom>
          <a:noFill/>
        </p:spPr>
        <p:txBody>
          <a:bodyPr wrap="square" rtlCol="0">
            <a:spAutoFit/>
          </a:bodyPr>
          <a:lstStyle/>
          <a:p>
            <a:pPr algn="ctr"/>
            <a:r>
              <a:rPr lang="en-US" altLang="zh-CN" sz="2000" dirty="0" smtClean="0">
                <a:latin typeface="Times New Roman" panose="02020603050405020304" pitchFamily="18" charset="0"/>
                <a:cs typeface="Times New Roman" panose="02020603050405020304" pitchFamily="18" charset="0"/>
              </a:rPr>
              <a:t>SOR</a:t>
            </a:r>
            <a:endParaRPr lang="zh-CN" altLang="en-US" sz="2000" dirty="0">
              <a:latin typeface="Times New Roman" panose="02020603050405020304" pitchFamily="18" charset="0"/>
              <a:cs typeface="Times New Roman" panose="02020603050405020304" pitchFamily="18" charset="0"/>
            </a:endParaRPr>
          </a:p>
        </p:txBody>
      </p:sp>
      <p:sp>
        <p:nvSpPr>
          <p:cNvPr id="24" name="文本框 23"/>
          <p:cNvSpPr txBox="1"/>
          <p:nvPr/>
        </p:nvSpPr>
        <p:spPr>
          <a:xfrm>
            <a:off x="5005259" y="5957651"/>
            <a:ext cx="1317587" cy="400110"/>
          </a:xfrm>
          <a:prstGeom prst="rect">
            <a:avLst/>
          </a:prstGeom>
          <a:noFill/>
        </p:spPr>
        <p:txBody>
          <a:bodyPr wrap="square" rtlCol="0">
            <a:spAutoFit/>
          </a:bodyPr>
          <a:lstStyle/>
          <a:p>
            <a:pPr algn="ctr"/>
            <a:r>
              <a:rPr lang="en-US" altLang="zh-CN" sz="2000" dirty="0" smtClean="0">
                <a:latin typeface="Times New Roman" panose="02020603050405020304" pitchFamily="18" charset="0"/>
                <a:cs typeface="Times New Roman" panose="02020603050405020304" pitchFamily="18" charset="0"/>
              </a:rPr>
              <a:t>DUP-Net</a:t>
            </a:r>
            <a:endParaRPr lang="zh-CN" altLang="en-US" sz="2000" dirty="0">
              <a:latin typeface="Times New Roman" panose="02020603050405020304" pitchFamily="18" charset="0"/>
              <a:cs typeface="Times New Roman" panose="02020603050405020304" pitchFamily="18" charset="0"/>
            </a:endParaRPr>
          </a:p>
        </p:txBody>
      </p:sp>
      <p:sp>
        <p:nvSpPr>
          <p:cNvPr id="33" name="文本框 32"/>
          <p:cNvSpPr txBox="1"/>
          <p:nvPr/>
        </p:nvSpPr>
        <p:spPr>
          <a:xfrm>
            <a:off x="389298" y="6524734"/>
            <a:ext cx="9470319"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[1] Zhou, Hang, et al. "DUP-Net: </a:t>
            </a:r>
            <a:r>
              <a:rPr lang="en-US" altLang="zh-CN" sz="1400" dirty="0" err="1">
                <a:latin typeface="Times New Roman" panose="02020603050405020304" pitchFamily="18" charset="0"/>
                <a:cs typeface="Times New Roman" panose="02020603050405020304" pitchFamily="18" charset="0"/>
              </a:rPr>
              <a:t>Denoiser</a:t>
            </a:r>
            <a:r>
              <a:rPr lang="en-US" altLang="zh-CN" sz="1400" dirty="0">
                <a:latin typeface="Times New Roman" panose="02020603050405020304" pitchFamily="18" charset="0"/>
                <a:cs typeface="Times New Roman" panose="02020603050405020304" pitchFamily="18" charset="0"/>
              </a:rPr>
              <a:t> and </a:t>
            </a:r>
            <a:r>
              <a:rPr lang="en-US" altLang="zh-CN" sz="1400" dirty="0" err="1">
                <a:latin typeface="Times New Roman" panose="02020603050405020304" pitchFamily="18" charset="0"/>
                <a:cs typeface="Times New Roman" panose="02020603050405020304" pitchFamily="18" charset="0"/>
              </a:rPr>
              <a:t>upsampler</a:t>
            </a:r>
            <a:r>
              <a:rPr lang="en-US" altLang="zh-CN" sz="1400" dirty="0">
                <a:latin typeface="Times New Roman" panose="02020603050405020304" pitchFamily="18" charset="0"/>
                <a:cs typeface="Times New Roman" panose="02020603050405020304" pitchFamily="18" charset="0"/>
              </a:rPr>
              <a:t> network for 3D adversarial point clouds defense." </a:t>
            </a:r>
            <a:r>
              <a:rPr lang="en-US" altLang="zh-CN" sz="1400" dirty="0" smtClean="0">
                <a:latin typeface="Times New Roman" panose="02020603050405020304" pitchFamily="18" charset="0"/>
                <a:cs typeface="Times New Roman" panose="02020603050405020304" pitchFamily="18" charset="0"/>
              </a:rPr>
              <a:t>ICCV </a:t>
            </a:r>
            <a:r>
              <a:rPr lang="en-US" altLang="zh-CN" sz="1400" dirty="0">
                <a:latin typeface="Times New Roman" panose="02020603050405020304" pitchFamily="18" charset="0"/>
                <a:cs typeface="Times New Roman" panose="02020603050405020304" pitchFamily="18" charset="0"/>
              </a:rPr>
              <a:t>2019.</a:t>
            </a:r>
            <a:endParaRPr lang="en-US" altLang="zh-CN" sz="1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6996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20" grpId="0"/>
      <p:bldP spid="21" grpId="0"/>
      <p:bldP spid="22" grpId="0"/>
      <p:bldP spid="23" grpId="0"/>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9298" y="481715"/>
            <a:ext cx="8662949" cy="584775"/>
          </a:xfrm>
          <a:prstGeom prst="rect">
            <a:avLst/>
          </a:prstGeom>
          <a:noFill/>
        </p:spPr>
        <p:txBody>
          <a:bodyPr wrap="none" rtlCol="0">
            <a:spAutoFit/>
          </a:bodyPr>
          <a:lstStyle/>
          <a:p>
            <a:r>
              <a:rPr lang="en-US" altLang="zh-CN" sz="3200" b="1" dirty="0" smtClean="0">
                <a:latin typeface="Times New Roman" panose="02020603050405020304" pitchFamily="18" charset="0"/>
                <a:cs typeface="Times New Roman" panose="02020603050405020304" pitchFamily="18" charset="0"/>
              </a:rPr>
              <a:t>IF-Defense: Implicit Function based Restoration</a:t>
            </a:r>
            <a:endParaRPr lang="zh-CN" altLang="en-US" sz="3200" b="1"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389298" y="1128799"/>
            <a:ext cx="10765862" cy="1569660"/>
          </a:xfrm>
          <a:prstGeom prst="rect">
            <a:avLst/>
          </a:prstGeom>
          <a:noFill/>
        </p:spPr>
        <p:txBody>
          <a:bodyPr wrap="square" rtlCol="0">
            <a:spAutoFit/>
          </a:bodyPr>
          <a:lstStyle/>
          <a:p>
            <a:r>
              <a:rPr lang="en-US" altLang="zh-CN" sz="2400" dirty="0" smtClean="0">
                <a:latin typeface="Times New Roman" panose="02020603050405020304" pitchFamily="18" charset="0"/>
                <a:cs typeface="Times New Roman" panose="02020603050405020304" pitchFamily="18" charset="0"/>
              </a:rPr>
              <a:t>Two key steps of our defense:</a:t>
            </a:r>
          </a:p>
          <a:p>
            <a:pPr marL="342900" indent="-342900">
              <a:buFont typeface="Arial" panose="020B0604020202020204" pitchFamily="34" charset="0"/>
              <a:buChar char="•"/>
            </a:pPr>
            <a:r>
              <a:rPr lang="en-US" altLang="zh-CN" sz="2400" b="1" dirty="0" smtClean="0">
                <a:latin typeface="Times New Roman" panose="02020603050405020304" pitchFamily="18" charset="0"/>
                <a:cs typeface="Times New Roman" panose="02020603050405020304" pitchFamily="18" charset="0"/>
              </a:rPr>
              <a:t>Surface recovery</a:t>
            </a:r>
            <a:r>
              <a:rPr lang="en-US" altLang="zh-CN" sz="2400" dirty="0" smtClean="0">
                <a:latin typeface="Times New Roman" panose="02020603050405020304" pitchFamily="18" charset="0"/>
                <a:cs typeface="Times New Roman" panose="02020603050405020304" pitchFamily="18" charset="0"/>
              </a:rPr>
              <a:t>: recover the </a:t>
            </a:r>
            <a:r>
              <a:rPr lang="en-US" altLang="zh-CN" sz="2400" dirty="0" smtClean="0">
                <a:solidFill>
                  <a:srgbClr val="FF0000"/>
                </a:solidFill>
                <a:latin typeface="Times New Roman" panose="02020603050405020304" pitchFamily="18" charset="0"/>
                <a:cs typeface="Times New Roman" panose="02020603050405020304" pitchFamily="18" charset="0"/>
              </a:rPr>
              <a:t>natural shape</a:t>
            </a:r>
            <a:r>
              <a:rPr lang="en-US" altLang="zh-CN" sz="2400" dirty="0" smtClean="0">
                <a:latin typeface="Times New Roman" panose="02020603050405020304" pitchFamily="18" charset="0"/>
                <a:cs typeface="Times New Roman" panose="02020603050405020304" pitchFamily="18" charset="0"/>
              </a:rPr>
              <a:t>, via an </a:t>
            </a:r>
            <a:r>
              <a:rPr lang="en-US" altLang="zh-CN" sz="2400" b="1" dirty="0" smtClean="0">
                <a:latin typeface="Times New Roman" panose="02020603050405020304" pitchFamily="18" charset="0"/>
                <a:cs typeface="Times New Roman" panose="02020603050405020304" pitchFamily="18" charset="0"/>
              </a:rPr>
              <a:t>implicit function network</a:t>
            </a:r>
          </a:p>
          <a:p>
            <a:pPr marL="342900" indent="-342900">
              <a:buFont typeface="Arial" panose="020B0604020202020204" pitchFamily="34" charset="0"/>
              <a:buChar char="•"/>
            </a:pPr>
            <a:r>
              <a:rPr lang="en-US" altLang="zh-CN" sz="2400" b="1" dirty="0" smtClean="0">
                <a:latin typeface="Times New Roman" panose="02020603050405020304" pitchFamily="18" charset="0"/>
                <a:cs typeface="Times New Roman" panose="02020603050405020304" pitchFamily="18" charset="0"/>
              </a:rPr>
              <a:t>Point cloud restoration</a:t>
            </a:r>
            <a:r>
              <a:rPr lang="en-US" altLang="zh-CN" sz="2400" dirty="0" smtClean="0">
                <a:latin typeface="Times New Roman" panose="02020603050405020304" pitchFamily="18" charset="0"/>
                <a:cs typeface="Times New Roman" panose="02020603050405020304" pitchFamily="18" charset="0"/>
              </a:rPr>
              <a:t>: </a:t>
            </a:r>
            <a:r>
              <a:rPr lang="en-US" altLang="zh-CN" sz="2400" dirty="0" smtClean="0">
                <a:solidFill>
                  <a:srgbClr val="FF0000"/>
                </a:solidFill>
                <a:latin typeface="Times New Roman" panose="02020603050405020304" pitchFamily="18" charset="0"/>
                <a:cs typeface="Times New Roman" panose="02020603050405020304" pitchFamily="18" charset="0"/>
              </a:rPr>
              <a:t>re-generate</a:t>
            </a:r>
            <a:r>
              <a:rPr lang="en-US" altLang="zh-CN" sz="2400" dirty="0" smtClean="0">
                <a:latin typeface="Times New Roman" panose="02020603050405020304" pitchFamily="18" charset="0"/>
                <a:cs typeface="Times New Roman" panose="02020603050405020304" pitchFamily="18" charset="0"/>
              </a:rPr>
              <a:t> points from implicit fields of shapes, via an </a:t>
            </a:r>
            <a:r>
              <a:rPr lang="en-US" altLang="zh-CN" sz="2400" b="1" dirty="0" smtClean="0">
                <a:latin typeface="Times New Roman" panose="02020603050405020304" pitchFamily="18" charset="0"/>
                <a:cs typeface="Times New Roman" panose="02020603050405020304" pitchFamily="18" charset="0"/>
              </a:rPr>
              <a:t>optimization-based</a:t>
            </a:r>
            <a:r>
              <a:rPr lang="en-US" altLang="zh-CN" sz="2400" dirty="0" smtClean="0">
                <a:latin typeface="Times New Roman" panose="02020603050405020304" pitchFamily="18" charset="0"/>
                <a:cs typeface="Times New Roman" panose="02020603050405020304" pitchFamily="18" charset="0"/>
              </a:rPr>
              <a:t> process</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750" y="2716711"/>
            <a:ext cx="10392410" cy="3768451"/>
          </a:xfrm>
          <a:prstGeom prst="rect">
            <a:avLst/>
          </a:prstGeom>
        </p:spPr>
      </p:pic>
    </p:spTree>
    <p:extLst>
      <p:ext uri="{BB962C8B-B14F-4D97-AF65-F5344CB8AC3E}">
        <p14:creationId xmlns:p14="http://schemas.microsoft.com/office/powerpoint/2010/main" val="2019303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9298" y="481715"/>
            <a:ext cx="3275256" cy="584775"/>
          </a:xfrm>
          <a:prstGeom prst="rect">
            <a:avLst/>
          </a:prstGeom>
          <a:noFill/>
        </p:spPr>
        <p:txBody>
          <a:bodyPr wrap="none" rtlCol="0">
            <a:spAutoFit/>
          </a:bodyPr>
          <a:lstStyle/>
          <a:p>
            <a:r>
              <a:rPr lang="en-US" altLang="zh-CN" sz="3200" b="1" dirty="0">
                <a:latin typeface="Times New Roman" panose="02020603050405020304" pitchFamily="18" charset="0"/>
                <a:cs typeface="Times New Roman" panose="02020603050405020304" pitchFamily="18" charset="0"/>
              </a:rPr>
              <a:t>Surface Recovery</a:t>
            </a:r>
          </a:p>
        </p:txBody>
      </p:sp>
      <p:sp>
        <p:nvSpPr>
          <p:cNvPr id="5" name="文本框 4"/>
          <p:cNvSpPr txBox="1"/>
          <p:nvPr/>
        </p:nvSpPr>
        <p:spPr>
          <a:xfrm>
            <a:off x="389298" y="1128799"/>
            <a:ext cx="10765862" cy="5016758"/>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smtClean="0">
                <a:latin typeface="Times New Roman" panose="02020603050405020304" pitchFamily="18" charset="0"/>
                <a:cs typeface="Times New Roman" panose="02020603050405020304" pitchFamily="18" charset="0"/>
              </a:rPr>
              <a:t>Implicit function (IF) network: trained on </a:t>
            </a:r>
            <a:r>
              <a:rPr lang="en-US" altLang="zh-CN" sz="2400" b="1" dirty="0" smtClean="0">
                <a:latin typeface="Times New Roman" panose="02020603050405020304" pitchFamily="18" charset="0"/>
                <a:cs typeface="Times New Roman" panose="02020603050405020304" pitchFamily="18" charset="0"/>
              </a:rPr>
              <a:t>clean shapes </a:t>
            </a:r>
            <a:r>
              <a:rPr lang="en-US" altLang="zh-CN" sz="2400" dirty="0" smtClean="0">
                <a:latin typeface="Times New Roman" panose="02020603050405020304" pitchFamily="18" charset="0"/>
                <a:cs typeface="Times New Roman" panose="02020603050405020304" pitchFamily="18" charset="0"/>
              </a:rPr>
              <a:t>in the reconstruction task</a:t>
            </a:r>
          </a:p>
          <a:p>
            <a:pPr marL="342900" indent="-342900">
              <a:buFont typeface="Arial" panose="020B0604020202020204" pitchFamily="34" charset="0"/>
              <a:buChar char="•"/>
            </a:pPr>
            <a:r>
              <a:rPr lang="en-US" altLang="zh-CN" sz="2400" dirty="0" smtClean="0">
                <a:latin typeface="Times New Roman" panose="02020603050405020304" pitchFamily="18" charset="0"/>
                <a:cs typeface="Times New Roman" panose="02020603050405020304" pitchFamily="18" charset="0"/>
              </a:rPr>
              <a:t>Encode </a:t>
            </a:r>
            <a:r>
              <a:rPr lang="en-US" altLang="zh-CN" sz="2400" b="1" dirty="0" smtClean="0">
                <a:solidFill>
                  <a:srgbClr val="FF0000"/>
                </a:solidFill>
                <a:latin typeface="Times New Roman" panose="02020603050405020304" pitchFamily="18" charset="0"/>
                <a:cs typeface="Times New Roman" panose="02020603050405020304" pitchFamily="18" charset="0"/>
              </a:rPr>
              <a:t>shape priors</a:t>
            </a:r>
            <a:r>
              <a:rPr lang="en-US" altLang="zh-CN" sz="2400" dirty="0" smtClean="0">
                <a:latin typeface="Times New Roman" panose="02020603050405020304" pitchFamily="18" charset="0"/>
                <a:cs typeface="Times New Roman" panose="02020603050405020304" pitchFamily="18" charset="0"/>
              </a:rPr>
              <a:t>: natural shape completion &amp; recovery</a:t>
            </a:r>
          </a:p>
          <a:p>
            <a:pPr marL="342900" indent="-342900">
              <a:buFont typeface="Arial" panose="020B0604020202020204" pitchFamily="34" charset="0"/>
              <a:buChar char="•"/>
            </a:pPr>
            <a:endParaRPr lang="en-US" altLang="zh-CN" sz="36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dirty="0" smtClean="0">
                <a:latin typeface="Times New Roman" panose="02020603050405020304" pitchFamily="18" charset="0"/>
                <a:cs typeface="Times New Roman" panose="02020603050405020304" pitchFamily="18" charset="0"/>
              </a:rPr>
              <a:t>Input the </a:t>
            </a:r>
            <a:r>
              <a:rPr lang="en-US" altLang="zh-CN" sz="2400" dirty="0" err="1" smtClean="0">
                <a:latin typeface="Times New Roman" panose="02020603050405020304" pitchFamily="18" charset="0"/>
                <a:cs typeface="Times New Roman" panose="02020603050405020304" pitchFamily="18" charset="0"/>
              </a:rPr>
              <a:t>adv</a:t>
            </a:r>
            <a:r>
              <a:rPr lang="en-US" altLang="zh-CN" sz="2400" dirty="0" smtClean="0">
                <a:latin typeface="Times New Roman" panose="02020603050405020304" pitchFamily="18" charset="0"/>
                <a:cs typeface="Times New Roman" panose="02020603050405020304" pitchFamily="18" charset="0"/>
              </a:rPr>
              <a:t> point cloud to an IF, get an </a:t>
            </a:r>
            <a:r>
              <a:rPr lang="en-US" altLang="zh-CN" sz="2400" dirty="0" smtClean="0">
                <a:solidFill>
                  <a:srgbClr val="FF0000"/>
                </a:solidFill>
                <a:latin typeface="Times New Roman" panose="02020603050405020304" pitchFamily="18" charset="0"/>
                <a:cs typeface="Times New Roman" panose="02020603050405020304" pitchFamily="18" charset="0"/>
              </a:rPr>
              <a:t>implicit representation </a:t>
            </a:r>
            <a:r>
              <a:rPr lang="en-US" altLang="zh-CN" sz="2400" dirty="0" smtClean="0">
                <a:latin typeface="Times New Roman" panose="02020603050405020304" pitchFamily="18" charset="0"/>
                <a:cs typeface="Times New Roman" panose="02020603050405020304" pitchFamily="18" charset="0"/>
              </a:rPr>
              <a:t>of</a:t>
            </a:r>
            <a:r>
              <a:rPr lang="en-US" altLang="zh-CN" sz="2400" dirty="0" smtClean="0">
                <a:solidFill>
                  <a:srgbClr val="FF0000"/>
                </a:solidFill>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the natural shape</a:t>
            </a:r>
          </a:p>
        </p:txBody>
      </p:sp>
      <p:pic>
        <p:nvPicPr>
          <p:cNvPr id="6" name="图片 5"/>
          <p:cNvPicPr>
            <a:picLocks noChangeAspect="1"/>
          </p:cNvPicPr>
          <p:nvPr/>
        </p:nvPicPr>
        <p:blipFill>
          <a:blip r:embed="rId3"/>
          <a:stretch>
            <a:fillRect/>
          </a:stretch>
        </p:blipFill>
        <p:spPr>
          <a:xfrm>
            <a:off x="389298" y="2896231"/>
            <a:ext cx="7193651" cy="1706035"/>
          </a:xfrm>
          <a:prstGeom prst="rect">
            <a:avLst/>
          </a:prstGeom>
        </p:spPr>
      </p:pic>
      <p:pic>
        <p:nvPicPr>
          <p:cNvPr id="7" name="图片 6"/>
          <p:cNvPicPr>
            <a:picLocks noChangeAspect="1"/>
          </p:cNvPicPr>
          <p:nvPr/>
        </p:nvPicPr>
        <p:blipFill>
          <a:blip r:embed="rId4"/>
          <a:stretch>
            <a:fillRect/>
          </a:stretch>
        </p:blipFill>
        <p:spPr>
          <a:xfrm>
            <a:off x="8338495" y="2221016"/>
            <a:ext cx="3228975" cy="2381250"/>
          </a:xfrm>
          <a:prstGeom prst="rect">
            <a:avLst/>
          </a:prstGeom>
        </p:spPr>
      </p:pic>
      <p:sp>
        <p:nvSpPr>
          <p:cNvPr id="8" name="文本框 7"/>
          <p:cNvSpPr txBox="1"/>
          <p:nvPr/>
        </p:nvSpPr>
        <p:spPr>
          <a:xfrm>
            <a:off x="2365987" y="4846687"/>
            <a:ext cx="3242884" cy="400110"/>
          </a:xfrm>
          <a:prstGeom prst="rect">
            <a:avLst/>
          </a:prstGeom>
          <a:noFill/>
        </p:spPr>
        <p:txBody>
          <a:bodyPr wrap="square" rtlCol="0">
            <a:spAutoFit/>
          </a:bodyPr>
          <a:lstStyle/>
          <a:p>
            <a:pPr algn="ctr"/>
            <a:r>
              <a:rPr lang="en-US" altLang="zh-CN" sz="2000" dirty="0" err="1" smtClean="0">
                <a:latin typeface="Times New Roman" panose="02020603050405020304" pitchFamily="18" charset="0"/>
                <a:cs typeface="Times New Roman" panose="02020603050405020304" pitchFamily="18" charset="0"/>
              </a:rPr>
              <a:t>DeepSDF</a:t>
            </a:r>
            <a:endParaRPr lang="zh-CN" altLang="en-US" sz="2000"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8493198" y="4846687"/>
            <a:ext cx="2919568" cy="400110"/>
          </a:xfrm>
          <a:prstGeom prst="rect">
            <a:avLst/>
          </a:prstGeom>
          <a:noFill/>
        </p:spPr>
        <p:txBody>
          <a:bodyPr wrap="square" rtlCol="0">
            <a:spAutoFit/>
          </a:bodyPr>
          <a:lstStyle/>
          <a:p>
            <a:pPr algn="ctr"/>
            <a:r>
              <a:rPr lang="en-US" altLang="zh-CN" sz="2000" dirty="0" smtClean="0">
                <a:latin typeface="Times New Roman" panose="02020603050405020304" pitchFamily="18" charset="0"/>
                <a:cs typeface="Times New Roman" panose="02020603050405020304" pitchFamily="18" charset="0"/>
              </a:rPr>
              <a:t>Occupancy Network</a:t>
            </a:r>
            <a:endParaRPr lang="zh-CN" altLang="en-US" sz="2000"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389298" y="6295536"/>
            <a:ext cx="9470319" cy="523220"/>
          </a:xfrm>
          <a:prstGeom prst="rect">
            <a:avLst/>
          </a:prstGeom>
          <a:noFill/>
        </p:spPr>
        <p:txBody>
          <a:bodyPr wrap="square" rtlCol="0">
            <a:spAutoFit/>
          </a:bodyPr>
          <a:lstStyle/>
          <a:p>
            <a:r>
              <a:rPr lang="en-US" altLang="zh-CN" sz="1400" dirty="0" smtClean="0">
                <a:latin typeface="Times New Roman" panose="02020603050405020304" pitchFamily="18" charset="0"/>
                <a:cs typeface="Times New Roman" panose="02020603050405020304" pitchFamily="18" charset="0"/>
              </a:rPr>
              <a:t>[</a:t>
            </a:r>
            <a:r>
              <a:rPr lang="en-US" altLang="zh-CN" sz="1400" dirty="0">
                <a:latin typeface="Times New Roman" panose="02020603050405020304" pitchFamily="18" charset="0"/>
                <a:cs typeface="Times New Roman" panose="02020603050405020304" pitchFamily="18" charset="0"/>
              </a:rPr>
              <a:t>1] Park, </a:t>
            </a:r>
            <a:r>
              <a:rPr lang="en-US" altLang="zh-CN" sz="1400" dirty="0" err="1">
                <a:latin typeface="Times New Roman" panose="02020603050405020304" pitchFamily="18" charset="0"/>
                <a:cs typeface="Times New Roman" panose="02020603050405020304" pitchFamily="18" charset="0"/>
              </a:rPr>
              <a:t>Jeong</a:t>
            </a:r>
            <a:r>
              <a:rPr lang="en-US" altLang="zh-CN" sz="1400" dirty="0">
                <a:latin typeface="Times New Roman" panose="02020603050405020304" pitchFamily="18" charset="0"/>
                <a:cs typeface="Times New Roman" panose="02020603050405020304" pitchFamily="18" charset="0"/>
              </a:rPr>
              <a:t> </a:t>
            </a:r>
            <a:r>
              <a:rPr lang="en-US" altLang="zh-CN" sz="1400" dirty="0" err="1">
                <a:latin typeface="Times New Roman" panose="02020603050405020304" pitchFamily="18" charset="0"/>
                <a:cs typeface="Times New Roman" panose="02020603050405020304" pitchFamily="18" charset="0"/>
              </a:rPr>
              <a:t>Joon</a:t>
            </a:r>
            <a:r>
              <a:rPr lang="en-US" altLang="zh-CN" sz="1400" dirty="0">
                <a:latin typeface="Times New Roman" panose="02020603050405020304" pitchFamily="18" charset="0"/>
                <a:cs typeface="Times New Roman" panose="02020603050405020304" pitchFamily="18" charset="0"/>
              </a:rPr>
              <a:t>, et al. "</a:t>
            </a:r>
            <a:r>
              <a:rPr lang="en-US" altLang="zh-CN" sz="1400" dirty="0" err="1">
                <a:latin typeface="Times New Roman" panose="02020603050405020304" pitchFamily="18" charset="0"/>
                <a:cs typeface="Times New Roman" panose="02020603050405020304" pitchFamily="18" charset="0"/>
              </a:rPr>
              <a:t>Deepsdf</a:t>
            </a:r>
            <a:r>
              <a:rPr lang="en-US" altLang="zh-CN" sz="1400" dirty="0">
                <a:latin typeface="Times New Roman" panose="02020603050405020304" pitchFamily="18" charset="0"/>
                <a:cs typeface="Times New Roman" panose="02020603050405020304" pitchFamily="18" charset="0"/>
              </a:rPr>
              <a:t>: Learning continuous signed distance functions for shape representation." </a:t>
            </a:r>
            <a:r>
              <a:rPr lang="en-US" altLang="zh-CN" sz="1400" dirty="0" smtClean="0">
                <a:latin typeface="Times New Roman" panose="02020603050405020304" pitchFamily="18" charset="0"/>
                <a:cs typeface="Times New Roman" panose="02020603050405020304" pitchFamily="18" charset="0"/>
              </a:rPr>
              <a:t>CVPR 2019</a:t>
            </a:r>
            <a:r>
              <a:rPr lang="en-US" altLang="zh-CN" sz="1400" dirty="0">
                <a:latin typeface="Times New Roman" panose="02020603050405020304" pitchFamily="18" charset="0"/>
                <a:cs typeface="Times New Roman" panose="02020603050405020304" pitchFamily="18" charset="0"/>
              </a:rPr>
              <a:t>.</a:t>
            </a:r>
            <a:endParaRPr lang="en-US" altLang="zh-CN" sz="1400" dirty="0" smtClean="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[2] </a:t>
            </a:r>
            <a:r>
              <a:rPr lang="en-US" altLang="zh-CN" sz="1400" dirty="0" err="1">
                <a:latin typeface="Times New Roman" panose="02020603050405020304" pitchFamily="18" charset="0"/>
                <a:cs typeface="Times New Roman" panose="02020603050405020304" pitchFamily="18" charset="0"/>
              </a:rPr>
              <a:t>Mescheder</a:t>
            </a:r>
            <a:r>
              <a:rPr lang="en-US" altLang="zh-CN" sz="1400" dirty="0">
                <a:latin typeface="Times New Roman" panose="02020603050405020304" pitchFamily="18" charset="0"/>
                <a:cs typeface="Times New Roman" panose="02020603050405020304" pitchFamily="18" charset="0"/>
              </a:rPr>
              <a:t>, Lars, et al. "Occupancy networks: Learning 3d reconstruction in function space." </a:t>
            </a:r>
            <a:r>
              <a:rPr lang="en-US" altLang="zh-CN" sz="1400" dirty="0" smtClean="0">
                <a:latin typeface="Times New Roman" panose="02020603050405020304" pitchFamily="18" charset="0"/>
                <a:cs typeface="Times New Roman" panose="02020603050405020304" pitchFamily="18" charset="0"/>
              </a:rPr>
              <a:t>CVPR </a:t>
            </a:r>
            <a:r>
              <a:rPr lang="en-US" altLang="zh-CN" sz="1400" dirty="0">
                <a:latin typeface="Times New Roman" panose="02020603050405020304" pitchFamily="18" charset="0"/>
                <a:cs typeface="Times New Roman" panose="02020603050405020304" pitchFamily="18" charset="0"/>
              </a:rPr>
              <a:t>2019</a:t>
            </a:r>
            <a:r>
              <a:rPr lang="en-US" altLang="zh-CN" sz="1400" dirty="0" smtClean="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p:pic>
        <p:nvPicPr>
          <p:cNvPr id="12" name="图片 11"/>
          <p:cNvPicPr>
            <a:picLocks noChangeAspect="1"/>
          </p:cNvPicPr>
          <p:nvPr/>
        </p:nvPicPr>
        <p:blipFill>
          <a:blip r:embed="rId5"/>
          <a:stretch>
            <a:fillRect/>
          </a:stretch>
        </p:blipFill>
        <p:spPr>
          <a:xfrm>
            <a:off x="418748" y="2082373"/>
            <a:ext cx="5095875" cy="3333750"/>
          </a:xfrm>
          <a:prstGeom prst="rect">
            <a:avLst/>
          </a:prstGeom>
        </p:spPr>
      </p:pic>
      <p:pic>
        <p:nvPicPr>
          <p:cNvPr id="13" name="图片 12"/>
          <p:cNvPicPr>
            <a:picLocks noChangeAspect="1"/>
          </p:cNvPicPr>
          <p:nvPr/>
        </p:nvPicPr>
        <p:blipFill>
          <a:blip r:embed="rId6"/>
          <a:stretch>
            <a:fillRect/>
          </a:stretch>
        </p:blipFill>
        <p:spPr>
          <a:xfrm>
            <a:off x="5897279" y="2681655"/>
            <a:ext cx="4882432" cy="2133878"/>
          </a:xfrm>
          <a:prstGeom prst="rect">
            <a:avLst/>
          </a:prstGeom>
        </p:spPr>
      </p:pic>
    </p:spTree>
    <p:extLst>
      <p:ext uri="{BB962C8B-B14F-4D97-AF65-F5344CB8AC3E}">
        <p14:creationId xmlns:p14="http://schemas.microsoft.com/office/powerpoint/2010/main" val="344325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9298" y="481715"/>
            <a:ext cx="4445448" cy="584775"/>
          </a:xfrm>
          <a:prstGeom prst="rect">
            <a:avLst/>
          </a:prstGeom>
          <a:noFill/>
        </p:spPr>
        <p:txBody>
          <a:bodyPr wrap="none" rtlCol="0">
            <a:spAutoFit/>
          </a:bodyPr>
          <a:lstStyle/>
          <a:p>
            <a:r>
              <a:rPr lang="en-US" altLang="zh-CN" sz="3200" b="1" dirty="0">
                <a:latin typeface="Times New Roman" panose="02020603050405020304" pitchFamily="18" charset="0"/>
                <a:cs typeface="Times New Roman" panose="02020603050405020304" pitchFamily="18" charset="0"/>
              </a:rPr>
              <a:t>Point Cloud Restoration</a:t>
            </a:r>
          </a:p>
        </p:txBody>
      </p:sp>
      <p:sp>
        <p:nvSpPr>
          <p:cNvPr id="5" name="文本框 4"/>
          <p:cNvSpPr txBox="1"/>
          <p:nvPr/>
        </p:nvSpPr>
        <p:spPr>
          <a:xfrm>
            <a:off x="389298" y="1128799"/>
            <a:ext cx="10765862" cy="4770537"/>
          </a:xfrm>
          <a:prstGeom prst="rect">
            <a:avLst/>
          </a:prstGeom>
          <a:noFill/>
        </p:spPr>
        <p:txBody>
          <a:bodyPr wrap="square" rtlCol="0">
            <a:spAutoFit/>
          </a:bodyPr>
          <a:lstStyle/>
          <a:p>
            <a:r>
              <a:rPr lang="en-US" altLang="zh-CN" sz="2400" dirty="0" smtClean="0">
                <a:latin typeface="Times New Roman" panose="02020603050405020304" pitchFamily="18" charset="0"/>
                <a:cs typeface="Times New Roman" panose="02020603050405020304" pitchFamily="18" charset="0"/>
              </a:rPr>
              <a:t>How to </a:t>
            </a:r>
            <a:r>
              <a:rPr lang="en-US" altLang="zh-CN" sz="2400" dirty="0" smtClean="0">
                <a:solidFill>
                  <a:srgbClr val="FF0000"/>
                </a:solidFill>
                <a:latin typeface="Times New Roman" panose="02020603050405020304" pitchFamily="18" charset="0"/>
                <a:cs typeface="Times New Roman" panose="02020603050405020304" pitchFamily="18" charset="0"/>
              </a:rPr>
              <a:t>re-generate</a:t>
            </a:r>
            <a:r>
              <a:rPr lang="en-US" altLang="zh-CN" sz="2400" dirty="0" smtClean="0">
                <a:latin typeface="Times New Roman" panose="02020603050405020304" pitchFamily="18" charset="0"/>
                <a:cs typeface="Times New Roman" panose="02020603050405020304" pitchFamily="18" charset="0"/>
              </a:rPr>
              <a:t> a point cloud from the </a:t>
            </a:r>
            <a:r>
              <a:rPr lang="en-US" altLang="zh-CN" sz="2400" dirty="0" smtClean="0">
                <a:solidFill>
                  <a:srgbClr val="FF0000"/>
                </a:solidFill>
                <a:latin typeface="Times New Roman" panose="02020603050405020304" pitchFamily="18" charset="0"/>
                <a:cs typeface="Times New Roman" panose="02020603050405020304" pitchFamily="18" charset="0"/>
              </a:rPr>
              <a:t>implicit representation</a:t>
            </a:r>
            <a:r>
              <a:rPr lang="en-US" altLang="zh-CN" sz="2400" dirty="0" smtClean="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altLang="zh-CN" sz="2400" dirty="0" smtClean="0">
                <a:latin typeface="Times New Roman" panose="02020603050405020304" pitchFamily="18" charset="0"/>
                <a:cs typeface="Times New Roman" panose="02020603050405020304" pitchFamily="18" charset="0"/>
              </a:rPr>
              <a:t>An intuitive way: </a:t>
            </a:r>
            <a:r>
              <a:rPr lang="en-US" altLang="zh-CN" sz="2400" b="1" dirty="0" smtClean="0">
                <a:latin typeface="Times New Roman" panose="02020603050405020304" pitchFamily="18" charset="0"/>
                <a:cs typeface="Times New Roman" panose="02020603050405020304" pitchFamily="18" charset="0"/>
              </a:rPr>
              <a:t>re-mesh &amp; re-sample</a:t>
            </a:r>
          </a:p>
          <a:p>
            <a:pPr marL="342900" indent="-342900">
              <a:buFont typeface="Arial" panose="020B0604020202020204" pitchFamily="34" charset="0"/>
              <a:buChar char="•"/>
            </a:pPr>
            <a:endParaRPr lang="en-US" altLang="zh-CN" sz="4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36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b="1" dirty="0" smtClean="0">
                <a:latin typeface="Times New Roman" panose="02020603050405020304" pitchFamily="18" charset="0"/>
                <a:cs typeface="Times New Roman" panose="02020603050405020304" pitchFamily="18" charset="0"/>
              </a:rPr>
              <a:t>Errors in the implicit field </a:t>
            </a:r>
            <a:r>
              <a:rPr lang="en-US" altLang="zh-CN" sz="2400" dirty="0" smtClean="0">
                <a:latin typeface="Times New Roman" panose="02020603050405020304" pitchFamily="18" charset="0"/>
                <a:cs typeface="Times New Roman" panose="02020603050405020304" pitchFamily="18" charset="0"/>
              </a:rPr>
              <a:t>degrade the defense performance!</a:t>
            </a:r>
          </a:p>
        </p:txBody>
      </p:sp>
      <p:sp>
        <p:nvSpPr>
          <p:cNvPr id="7" name="文本框 6"/>
          <p:cNvSpPr txBox="1"/>
          <p:nvPr/>
        </p:nvSpPr>
        <p:spPr>
          <a:xfrm>
            <a:off x="389298" y="6295536"/>
            <a:ext cx="9470319" cy="523220"/>
          </a:xfrm>
          <a:prstGeom prst="rect">
            <a:avLst/>
          </a:prstGeom>
          <a:noFill/>
        </p:spPr>
        <p:txBody>
          <a:bodyPr wrap="square" rtlCol="0">
            <a:spAutoFit/>
          </a:bodyPr>
          <a:lstStyle/>
          <a:p>
            <a:r>
              <a:rPr lang="en-US" altLang="zh-CN" sz="1400" dirty="0" smtClean="0">
                <a:latin typeface="Times New Roman" panose="02020603050405020304" pitchFamily="18" charset="0"/>
                <a:cs typeface="Times New Roman" panose="02020603050405020304" pitchFamily="18" charset="0"/>
              </a:rPr>
              <a:t>[</a:t>
            </a:r>
            <a:r>
              <a:rPr lang="en-US" altLang="zh-CN" sz="1400" dirty="0">
                <a:latin typeface="Times New Roman" panose="02020603050405020304" pitchFamily="18" charset="0"/>
                <a:cs typeface="Times New Roman" panose="02020603050405020304" pitchFamily="18" charset="0"/>
              </a:rPr>
              <a:t>1] Park, </a:t>
            </a:r>
            <a:r>
              <a:rPr lang="en-US" altLang="zh-CN" sz="1400" dirty="0" err="1">
                <a:latin typeface="Times New Roman" panose="02020603050405020304" pitchFamily="18" charset="0"/>
                <a:cs typeface="Times New Roman" panose="02020603050405020304" pitchFamily="18" charset="0"/>
              </a:rPr>
              <a:t>Jeong</a:t>
            </a:r>
            <a:r>
              <a:rPr lang="en-US" altLang="zh-CN" sz="1400" dirty="0">
                <a:latin typeface="Times New Roman" panose="02020603050405020304" pitchFamily="18" charset="0"/>
                <a:cs typeface="Times New Roman" panose="02020603050405020304" pitchFamily="18" charset="0"/>
              </a:rPr>
              <a:t> </a:t>
            </a:r>
            <a:r>
              <a:rPr lang="en-US" altLang="zh-CN" sz="1400" dirty="0" err="1">
                <a:latin typeface="Times New Roman" panose="02020603050405020304" pitchFamily="18" charset="0"/>
                <a:cs typeface="Times New Roman" panose="02020603050405020304" pitchFamily="18" charset="0"/>
              </a:rPr>
              <a:t>Joon</a:t>
            </a:r>
            <a:r>
              <a:rPr lang="en-US" altLang="zh-CN" sz="1400" dirty="0">
                <a:latin typeface="Times New Roman" panose="02020603050405020304" pitchFamily="18" charset="0"/>
                <a:cs typeface="Times New Roman" panose="02020603050405020304" pitchFamily="18" charset="0"/>
              </a:rPr>
              <a:t>, et al. "</a:t>
            </a:r>
            <a:r>
              <a:rPr lang="en-US" altLang="zh-CN" sz="1400" dirty="0" err="1">
                <a:latin typeface="Times New Roman" panose="02020603050405020304" pitchFamily="18" charset="0"/>
                <a:cs typeface="Times New Roman" panose="02020603050405020304" pitchFamily="18" charset="0"/>
              </a:rPr>
              <a:t>Deepsdf</a:t>
            </a:r>
            <a:r>
              <a:rPr lang="en-US" altLang="zh-CN" sz="1400" dirty="0">
                <a:latin typeface="Times New Roman" panose="02020603050405020304" pitchFamily="18" charset="0"/>
                <a:cs typeface="Times New Roman" panose="02020603050405020304" pitchFamily="18" charset="0"/>
              </a:rPr>
              <a:t>: Learning continuous signed distance functions for shape representation." </a:t>
            </a:r>
            <a:r>
              <a:rPr lang="en-US" altLang="zh-CN" sz="1400" dirty="0" smtClean="0">
                <a:latin typeface="Times New Roman" panose="02020603050405020304" pitchFamily="18" charset="0"/>
                <a:cs typeface="Times New Roman" panose="02020603050405020304" pitchFamily="18" charset="0"/>
              </a:rPr>
              <a:t>CVPR 2019</a:t>
            </a:r>
            <a:r>
              <a:rPr lang="en-US" altLang="zh-CN" sz="1400" dirty="0">
                <a:latin typeface="Times New Roman" panose="02020603050405020304" pitchFamily="18" charset="0"/>
                <a:cs typeface="Times New Roman" panose="02020603050405020304" pitchFamily="18" charset="0"/>
              </a:rPr>
              <a:t>.</a:t>
            </a:r>
            <a:endParaRPr lang="en-US" altLang="zh-CN" sz="1400" dirty="0" smtClean="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[2] </a:t>
            </a:r>
            <a:r>
              <a:rPr lang="en-US" altLang="zh-CN" sz="1400" dirty="0" err="1">
                <a:latin typeface="Times New Roman" panose="02020603050405020304" pitchFamily="18" charset="0"/>
                <a:cs typeface="Times New Roman" panose="02020603050405020304" pitchFamily="18" charset="0"/>
              </a:rPr>
              <a:t>Duan</a:t>
            </a:r>
            <a:r>
              <a:rPr lang="en-US" altLang="zh-CN" sz="1400" dirty="0">
                <a:latin typeface="Times New Roman" panose="02020603050405020304" pitchFamily="18" charset="0"/>
                <a:cs typeface="Times New Roman" panose="02020603050405020304" pitchFamily="18" charset="0"/>
              </a:rPr>
              <a:t>, </a:t>
            </a:r>
            <a:r>
              <a:rPr lang="en-US" altLang="zh-CN" sz="1400" dirty="0" err="1">
                <a:latin typeface="Times New Roman" panose="02020603050405020304" pitchFamily="18" charset="0"/>
                <a:cs typeface="Times New Roman" panose="02020603050405020304" pitchFamily="18" charset="0"/>
              </a:rPr>
              <a:t>Yueqi</a:t>
            </a:r>
            <a:r>
              <a:rPr lang="en-US" altLang="zh-CN" sz="1400" dirty="0">
                <a:latin typeface="Times New Roman" panose="02020603050405020304" pitchFamily="18" charset="0"/>
                <a:cs typeface="Times New Roman" panose="02020603050405020304" pitchFamily="18" charset="0"/>
              </a:rPr>
              <a:t>, et al. "Curriculum </a:t>
            </a:r>
            <a:r>
              <a:rPr lang="en-US" altLang="zh-CN" sz="1400" dirty="0" err="1">
                <a:latin typeface="Times New Roman" panose="02020603050405020304" pitchFamily="18" charset="0"/>
                <a:cs typeface="Times New Roman" panose="02020603050405020304" pitchFamily="18" charset="0"/>
              </a:rPr>
              <a:t>DeepSDF</a:t>
            </a:r>
            <a:r>
              <a:rPr lang="en-US" altLang="zh-CN" sz="1400" dirty="0">
                <a:latin typeface="Times New Roman" panose="02020603050405020304" pitchFamily="18" charset="0"/>
                <a:cs typeface="Times New Roman" panose="02020603050405020304" pitchFamily="18" charset="0"/>
              </a:rPr>
              <a:t>." </a:t>
            </a:r>
            <a:r>
              <a:rPr lang="en-US" altLang="zh-CN" sz="1400" dirty="0" smtClean="0">
                <a:latin typeface="Times New Roman" panose="02020603050405020304" pitchFamily="18" charset="0"/>
                <a:cs typeface="Times New Roman" panose="02020603050405020304" pitchFamily="18" charset="0"/>
              </a:rPr>
              <a:t>ECCV 2020.</a:t>
            </a:r>
            <a:endParaRPr lang="zh-CN" altLang="en-US" sz="1400" dirty="0">
              <a:latin typeface="Times New Roman" panose="02020603050405020304" pitchFamily="18" charset="0"/>
              <a:cs typeface="Times New Roman" panose="02020603050405020304" pitchFamily="18" charset="0"/>
            </a:endParaRPr>
          </a:p>
        </p:txBody>
      </p:sp>
      <p:pic>
        <p:nvPicPr>
          <p:cNvPr id="11" name="图片 10"/>
          <p:cNvPicPr>
            <a:picLocks noChangeAspect="1"/>
          </p:cNvPicPr>
          <p:nvPr/>
        </p:nvPicPr>
        <p:blipFill>
          <a:blip r:embed="rId3"/>
          <a:stretch>
            <a:fillRect/>
          </a:stretch>
        </p:blipFill>
        <p:spPr>
          <a:xfrm>
            <a:off x="389298" y="2162153"/>
            <a:ext cx="9851982" cy="2483200"/>
          </a:xfrm>
          <a:prstGeom prst="rect">
            <a:avLst/>
          </a:prstGeom>
        </p:spPr>
      </p:pic>
      <p:pic>
        <p:nvPicPr>
          <p:cNvPr id="12" name="图片 11"/>
          <p:cNvPicPr>
            <a:picLocks noChangeAspect="1"/>
          </p:cNvPicPr>
          <p:nvPr/>
        </p:nvPicPr>
        <p:blipFill>
          <a:blip r:embed="rId4"/>
          <a:stretch>
            <a:fillRect/>
          </a:stretch>
        </p:blipFill>
        <p:spPr>
          <a:xfrm>
            <a:off x="5630315" y="2162153"/>
            <a:ext cx="5774747" cy="2964484"/>
          </a:xfrm>
          <a:prstGeom prst="rect">
            <a:avLst/>
          </a:prstGeom>
        </p:spPr>
      </p:pic>
    </p:spTree>
    <p:extLst>
      <p:ext uri="{BB962C8B-B14F-4D97-AF65-F5344CB8AC3E}">
        <p14:creationId xmlns:p14="http://schemas.microsoft.com/office/powerpoint/2010/main" val="2996901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9298" y="481715"/>
            <a:ext cx="5801588" cy="584775"/>
          </a:xfrm>
          <a:prstGeom prst="rect">
            <a:avLst/>
          </a:prstGeom>
          <a:noFill/>
        </p:spPr>
        <p:txBody>
          <a:bodyPr wrap="none" rtlCol="0">
            <a:spAutoFit/>
          </a:bodyPr>
          <a:lstStyle/>
          <a:p>
            <a:r>
              <a:rPr lang="en-US" altLang="zh-CN" sz="3200" b="1" dirty="0" smtClean="0">
                <a:latin typeface="Times New Roman" panose="02020603050405020304" pitchFamily="18" charset="0"/>
                <a:cs typeface="Times New Roman" panose="02020603050405020304" pitchFamily="18" charset="0"/>
              </a:rPr>
              <a:t>Optimization-based Restoration</a:t>
            </a:r>
            <a:endParaRPr lang="zh-CN" altLang="en-US" sz="3200" b="1"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389298" y="1128799"/>
            <a:ext cx="10408935" cy="1569660"/>
          </a:xfrm>
          <a:prstGeom prst="rect">
            <a:avLst/>
          </a:prstGeom>
          <a:noFill/>
        </p:spPr>
        <p:txBody>
          <a:bodyPr wrap="square" rtlCol="0">
            <a:spAutoFit/>
          </a:bodyPr>
          <a:lstStyle/>
          <a:p>
            <a:pPr marL="342900" indent="-342900">
              <a:buFont typeface="Arial" panose="020B0604020202020204" pitchFamily="34" charset="0"/>
              <a:buChar char="•"/>
            </a:pPr>
            <a:r>
              <a:rPr lang="en-US" altLang="zh-CN" sz="2400" b="1" dirty="0" smtClean="0">
                <a:latin typeface="Times New Roman" panose="02020603050405020304" pitchFamily="18" charset="0"/>
                <a:cs typeface="Times New Roman" panose="02020603050405020304" pitchFamily="18" charset="0"/>
              </a:rPr>
              <a:t>Input points lying on missing parts</a:t>
            </a:r>
            <a:r>
              <a:rPr lang="en-US" altLang="zh-CN" sz="2400" dirty="0" smtClean="0">
                <a:latin typeface="Times New Roman" panose="02020603050405020304" pitchFamily="18" charset="0"/>
                <a:cs typeface="Times New Roman" panose="02020603050405020304" pitchFamily="18" charset="0"/>
              </a:rPr>
              <a:t>, can compensate the errors in implicit field!</a:t>
            </a:r>
          </a:p>
          <a:p>
            <a:pPr marL="342900" indent="-342900">
              <a:buFont typeface="Arial" panose="020B0604020202020204" pitchFamily="34" charset="0"/>
              <a:buChar char="•"/>
            </a:pPr>
            <a:r>
              <a:rPr lang="en-US" altLang="zh-CN" sz="2400" dirty="0" smtClean="0">
                <a:solidFill>
                  <a:srgbClr val="FF0000"/>
                </a:solidFill>
                <a:latin typeface="Times New Roman" panose="02020603050405020304" pitchFamily="18" charset="0"/>
                <a:cs typeface="Times New Roman" panose="02020603050405020304" pitchFamily="18" charset="0"/>
              </a:rPr>
              <a:t>Initialize</a:t>
            </a:r>
            <a:r>
              <a:rPr lang="en-US" altLang="zh-CN" sz="2400" dirty="0" smtClean="0">
                <a:latin typeface="Times New Roman" panose="02020603050405020304" pitchFamily="18" charset="0"/>
                <a:cs typeface="Times New Roman" panose="02020603050405020304" pitchFamily="18" charset="0"/>
              </a:rPr>
              <a:t> from input points, </a:t>
            </a:r>
            <a:r>
              <a:rPr lang="en-US" altLang="zh-CN" sz="2400" dirty="0" smtClean="0">
                <a:solidFill>
                  <a:srgbClr val="FF0000"/>
                </a:solidFill>
                <a:latin typeface="Times New Roman" panose="02020603050405020304" pitchFamily="18" charset="0"/>
                <a:cs typeface="Times New Roman" panose="02020603050405020304" pitchFamily="18" charset="0"/>
              </a:rPr>
              <a:t>optimize</a:t>
            </a:r>
            <a:r>
              <a:rPr lang="en-US" altLang="zh-CN" sz="2400" dirty="0" smtClean="0">
                <a:latin typeface="Times New Roman" panose="02020603050405020304" pitchFamily="18" charset="0"/>
                <a:cs typeface="Times New Roman" panose="02020603050405020304" pitchFamily="18" charset="0"/>
              </a:rPr>
              <a:t> their coordinates according to:</a:t>
            </a:r>
          </a:p>
          <a:p>
            <a:pPr marL="800100" lvl="1" indent="-342900">
              <a:buFont typeface="Arial" panose="020B0604020202020204" pitchFamily="34" charset="0"/>
              <a:buChar char="•"/>
            </a:pPr>
            <a:r>
              <a:rPr lang="en-US" altLang="zh-CN" sz="2400" b="1" dirty="0" smtClean="0">
                <a:latin typeface="Times New Roman" panose="02020603050405020304" pitchFamily="18" charset="0"/>
                <a:cs typeface="Times New Roman" panose="02020603050405020304" pitchFamily="18" charset="0"/>
              </a:rPr>
              <a:t>Geometry</a:t>
            </a:r>
            <a:r>
              <a:rPr lang="en-US" altLang="zh-CN" sz="2400" dirty="0" smtClean="0">
                <a:latin typeface="Times New Roman" panose="02020603050405020304" pitchFamily="18" charset="0"/>
                <a:cs typeface="Times New Roman" panose="02020603050405020304" pitchFamily="18" charset="0"/>
              </a:rPr>
              <a:t>-aware loss: capture the surface</a:t>
            </a:r>
          </a:p>
          <a:p>
            <a:pPr marL="800100" lvl="1" indent="-342900">
              <a:buFont typeface="Arial" panose="020B0604020202020204" pitchFamily="34" charset="0"/>
              <a:buChar char="•"/>
            </a:pPr>
            <a:r>
              <a:rPr lang="en-US" altLang="zh-CN" sz="2400" b="1" dirty="0" smtClean="0">
                <a:latin typeface="Times New Roman" panose="02020603050405020304" pitchFamily="18" charset="0"/>
                <a:cs typeface="Times New Roman" panose="02020603050405020304" pitchFamily="18" charset="0"/>
              </a:rPr>
              <a:t>Distribution</a:t>
            </a:r>
            <a:r>
              <a:rPr lang="en-US" altLang="zh-CN" sz="2400" dirty="0" smtClean="0">
                <a:latin typeface="Times New Roman" panose="02020603050405020304" pitchFamily="18" charset="0"/>
                <a:cs typeface="Times New Roman" panose="02020603050405020304" pitchFamily="18" charset="0"/>
              </a:rPr>
              <a:t>-aware loss: uniform distribution</a:t>
            </a:r>
          </a:p>
        </p:txBody>
      </p:sp>
      <p:pic>
        <p:nvPicPr>
          <p:cNvPr id="8" name="图片 7"/>
          <p:cNvPicPr>
            <a:picLocks noChangeAspect="1"/>
          </p:cNvPicPr>
          <p:nvPr/>
        </p:nvPicPr>
        <p:blipFill>
          <a:blip r:embed="rId3"/>
          <a:stretch>
            <a:fillRect/>
          </a:stretch>
        </p:blipFill>
        <p:spPr>
          <a:xfrm>
            <a:off x="8181089" y="4030475"/>
            <a:ext cx="3301299" cy="2013251"/>
          </a:xfrm>
          <a:prstGeom prst="rect">
            <a:avLst/>
          </a:prstGeom>
        </p:spPr>
      </p:pic>
      <p:pic>
        <p:nvPicPr>
          <p:cNvPr id="9" name="图片 8"/>
          <p:cNvPicPr>
            <a:picLocks noChangeAspect="1"/>
          </p:cNvPicPr>
          <p:nvPr/>
        </p:nvPicPr>
        <p:blipFill>
          <a:blip r:embed="rId4"/>
          <a:stretch>
            <a:fillRect/>
          </a:stretch>
        </p:blipFill>
        <p:spPr>
          <a:xfrm>
            <a:off x="8181089" y="215505"/>
            <a:ext cx="3371667" cy="2314718"/>
          </a:xfrm>
          <a:prstGeom prst="rect">
            <a:avLst/>
          </a:prstGeom>
        </p:spPr>
      </p:pic>
      <p:sp>
        <p:nvSpPr>
          <p:cNvPr id="11" name="文本框 10"/>
          <p:cNvSpPr txBox="1"/>
          <p:nvPr/>
        </p:nvSpPr>
        <p:spPr>
          <a:xfrm>
            <a:off x="8112018" y="1833853"/>
            <a:ext cx="2380580" cy="400110"/>
          </a:xfrm>
          <a:prstGeom prst="rect">
            <a:avLst/>
          </a:prstGeom>
          <a:noFill/>
        </p:spPr>
        <p:txBody>
          <a:bodyPr wrap="square" rtlCol="0">
            <a:spAutoFit/>
          </a:bodyPr>
          <a:lstStyle/>
          <a:p>
            <a:pPr algn="ctr"/>
            <a:r>
              <a:rPr lang="en-US" altLang="zh-CN" sz="2000" dirty="0" smtClean="0">
                <a:latin typeface="Times New Roman" panose="02020603050405020304" pitchFamily="18" charset="0"/>
                <a:cs typeface="Times New Roman" panose="02020603050405020304" pitchFamily="18" charset="0"/>
              </a:rPr>
              <a:t>Geo-aware loss</a:t>
            </a:r>
            <a:endParaRPr lang="zh-CN" altLang="en-US" sz="2000" dirty="0">
              <a:latin typeface="Times New Roman" panose="02020603050405020304" pitchFamily="18" charset="0"/>
              <a:cs typeface="Times New Roman" panose="02020603050405020304" pitchFamily="18" charset="0"/>
            </a:endParaRPr>
          </a:p>
        </p:txBody>
      </p:sp>
      <p:sp>
        <p:nvSpPr>
          <p:cNvPr id="13" name="文本框 12"/>
          <p:cNvSpPr txBox="1"/>
          <p:nvPr/>
        </p:nvSpPr>
        <p:spPr>
          <a:xfrm>
            <a:off x="8329534" y="5188428"/>
            <a:ext cx="1945547" cy="400110"/>
          </a:xfrm>
          <a:prstGeom prst="rect">
            <a:avLst/>
          </a:prstGeom>
          <a:noFill/>
        </p:spPr>
        <p:txBody>
          <a:bodyPr wrap="square" rtlCol="0">
            <a:spAutoFit/>
          </a:bodyPr>
          <a:lstStyle/>
          <a:p>
            <a:pPr algn="ctr"/>
            <a:r>
              <a:rPr lang="en-US" altLang="zh-CN" sz="2000" dirty="0" err="1" smtClean="0">
                <a:latin typeface="Times New Roman" panose="02020603050405020304" pitchFamily="18" charset="0"/>
                <a:cs typeface="Times New Roman" panose="02020603050405020304" pitchFamily="18" charset="0"/>
              </a:rPr>
              <a:t>Dist</a:t>
            </a:r>
            <a:r>
              <a:rPr lang="en-US" altLang="zh-CN" sz="2000" dirty="0" smtClean="0">
                <a:latin typeface="Times New Roman" panose="02020603050405020304" pitchFamily="18" charset="0"/>
                <a:cs typeface="Times New Roman" panose="02020603050405020304" pitchFamily="18" charset="0"/>
              </a:rPr>
              <a:t>-aware loss</a:t>
            </a:r>
            <a:endParaRPr lang="zh-CN" altLang="en-US" sz="2000" dirty="0">
              <a:latin typeface="Times New Roman" panose="02020603050405020304" pitchFamily="18" charset="0"/>
              <a:cs typeface="Times New Roman" panose="02020603050405020304" pitchFamily="18" charset="0"/>
            </a:endParaRPr>
          </a:p>
        </p:txBody>
      </p:sp>
      <p:pic>
        <p:nvPicPr>
          <p:cNvPr id="14" name="图片 13"/>
          <p:cNvPicPr>
            <a:picLocks noChangeAspect="1"/>
          </p:cNvPicPr>
          <p:nvPr/>
        </p:nvPicPr>
        <p:blipFill>
          <a:blip r:embed="rId5"/>
          <a:stretch>
            <a:fillRect/>
          </a:stretch>
        </p:blipFill>
        <p:spPr>
          <a:xfrm>
            <a:off x="181426" y="2808286"/>
            <a:ext cx="7723228" cy="2966015"/>
          </a:xfrm>
          <a:prstGeom prst="rect">
            <a:avLst/>
          </a:prstGeom>
        </p:spPr>
      </p:pic>
      <mc:AlternateContent xmlns:mc="http://schemas.openxmlformats.org/markup-compatibility/2006" xmlns:a14="http://schemas.microsoft.com/office/drawing/2010/main">
        <mc:Choice Requires="a14">
          <p:sp>
            <p:nvSpPr>
              <p:cNvPr id="16" name="文本框 15"/>
              <p:cNvSpPr txBox="1"/>
              <p:nvPr/>
            </p:nvSpPr>
            <p:spPr>
              <a:xfrm>
                <a:off x="7904654" y="2448644"/>
                <a:ext cx="4126478" cy="943272"/>
              </a:xfrm>
              <a:prstGeom prst="rect">
                <a:avLst/>
              </a:prstGeom>
              <a:noFill/>
            </p:spPr>
            <p:txBody>
              <a:bodyPr wrap="square" rtlCol="0">
                <a:spAutoFit/>
              </a:bodyPr>
              <a:lstStyle/>
              <a:p>
                <a:pPr>
                  <a:lnSpc>
                    <a:spcPct val="125000"/>
                  </a:lnSpc>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cs typeface="Times New Roman" panose="02020603050405020304" pitchFamily="18" charset="0"/>
                            </a:rPr>
                          </m:ctrlPr>
                        </m:sSubPr>
                        <m:e>
                          <m:r>
                            <a:rPr lang="en-US" altLang="zh-CN" sz="2400" i="1" smtClean="0">
                              <a:latin typeface="Cambria Math" panose="02040503050406030204" pitchFamily="18" charset="0"/>
                              <a:ea typeface="Cambria Math" panose="02040503050406030204" pitchFamily="18" charset="0"/>
                              <a:cs typeface="Times New Roman" panose="02020603050405020304" pitchFamily="18" charset="0"/>
                            </a:rPr>
                            <m:t>ℒ</m:t>
                          </m:r>
                        </m:e>
                        <m:sub>
                          <m:r>
                            <a:rPr lang="en-US" altLang="zh-CN" sz="2400" b="0" i="1" smtClean="0">
                              <a:latin typeface="Cambria Math" panose="02040503050406030204" pitchFamily="18" charset="0"/>
                              <a:cs typeface="Times New Roman" panose="02020603050405020304" pitchFamily="18" charset="0"/>
                            </a:rPr>
                            <m:t>𝑆</m:t>
                          </m:r>
                        </m:sub>
                      </m:sSub>
                      <m:r>
                        <a:rPr lang="en-US" altLang="zh-CN" sz="2400" b="0" i="1" smtClean="0">
                          <a:latin typeface="Cambria Math" panose="02040503050406030204" pitchFamily="18" charset="0"/>
                          <a:cs typeface="Times New Roman" panose="02020603050405020304" pitchFamily="18" charset="0"/>
                        </a:rPr>
                        <m:t>=</m:t>
                      </m:r>
                      <m:nary>
                        <m:naryPr>
                          <m:chr m:val="∑"/>
                          <m:limLoc m:val="subSup"/>
                          <m:supHide m:val="on"/>
                          <m:ctrlPr>
                            <a:rPr lang="en-US" altLang="zh-CN" sz="2400" b="0" i="1" smtClean="0">
                              <a:latin typeface="Cambria Math" panose="02040503050406030204" pitchFamily="18" charset="0"/>
                              <a:cs typeface="Times New Roman" panose="02020603050405020304" pitchFamily="18" charset="0"/>
                            </a:rPr>
                          </m:ctrlPr>
                        </m:naryPr>
                        <m:sub>
                          <m:r>
                            <m:rPr>
                              <m:brk m:alnAt="9"/>
                            </m:rPr>
                            <a:rPr lang="en-US" altLang="zh-CN" sz="2400" b="0" i="1" smtClean="0">
                              <a:latin typeface="Cambria Math" panose="02040503050406030204" pitchFamily="18" charset="0"/>
                              <a:cs typeface="Times New Roman" panose="02020603050405020304" pitchFamily="18" charset="0"/>
                            </a:rPr>
                            <m:t>𝑖</m:t>
                          </m:r>
                        </m:sub>
                        <m:sup/>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ea typeface="Cambria Math" panose="02040503050406030204" pitchFamily="18" charset="0"/>
                                  <a:cs typeface="Times New Roman" panose="02020603050405020304" pitchFamily="18" charset="0"/>
                                </a:rPr>
                                <m:t>ℒ</m:t>
                              </m:r>
                            </m:e>
                            <m:sub>
                              <m:r>
                                <a:rPr lang="en-US" altLang="zh-CN" sz="2400" i="1">
                                  <a:latin typeface="Cambria Math" panose="02040503050406030204" pitchFamily="18" charset="0"/>
                                  <a:cs typeface="Times New Roman" panose="02020603050405020304" pitchFamily="18" charset="0"/>
                                </a:rPr>
                                <m:t>𝑐𝑒</m:t>
                              </m:r>
                            </m:sub>
                          </m:sSub>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𝑂𝑁𝑒𝑡</m:t>
                          </m:r>
                          <m:d>
                            <m:dPr>
                              <m:ctrlPr>
                                <a:rPr lang="en-US" altLang="zh-CN" sz="2400" i="1">
                                  <a:latin typeface="Cambria Math" panose="02040503050406030204" pitchFamily="18" charset="0"/>
                                  <a:cs typeface="Times New Roman" panose="02020603050405020304" pitchFamily="18" charset="0"/>
                                </a:rPr>
                              </m:ctrlPr>
                            </m:dPr>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𝑥</m:t>
                                  </m:r>
                                </m:e>
                                <m:sub>
                                  <m:r>
                                    <a:rPr lang="en-US" altLang="zh-CN" sz="2400" i="1">
                                      <a:latin typeface="Cambria Math" panose="02040503050406030204" pitchFamily="18" charset="0"/>
                                      <a:cs typeface="Times New Roman" panose="02020603050405020304" pitchFamily="18" charset="0"/>
                                    </a:rPr>
                                    <m:t>𝑖</m:t>
                                  </m:r>
                                </m:sub>
                              </m:sSub>
                              <m:r>
                                <a:rPr lang="en-US" altLang="zh-CN" sz="2400" b="0" i="1" smtClean="0">
                                  <a:latin typeface="Cambria Math" panose="02040503050406030204" pitchFamily="18" charset="0"/>
                                  <a:cs typeface="Times New Roman" panose="02020603050405020304" pitchFamily="18" charset="0"/>
                                </a:rPr>
                                <m:t>, </m:t>
                              </m:r>
                              <m:r>
                                <a:rPr lang="en-US" altLang="zh-CN" sz="2400" b="0" i="1" smtClean="0">
                                  <a:latin typeface="Cambria Math" panose="02040503050406030204" pitchFamily="18" charset="0"/>
                                  <a:cs typeface="Times New Roman" panose="02020603050405020304" pitchFamily="18" charset="0"/>
                                </a:rPr>
                                <m:t>𝑧</m:t>
                              </m:r>
                            </m:e>
                          </m:d>
                          <m:r>
                            <a:rPr lang="en-US" altLang="zh-CN" sz="2400" i="1">
                              <a:latin typeface="Cambria Math" panose="02040503050406030204" pitchFamily="18" charset="0"/>
                              <a:cs typeface="Times New Roman" panose="02020603050405020304" pitchFamily="18" charset="0"/>
                            </a:rPr>
                            <m:t>,0.5)</m:t>
                          </m:r>
                        </m:e>
                      </m:nary>
                    </m:oMath>
                  </m:oMathPara>
                </a14:m>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7904654" y="2448644"/>
                <a:ext cx="4126478" cy="943272"/>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6056376" y="5764861"/>
                <a:ext cx="6172725" cy="1005916"/>
              </a:xfrm>
              <a:prstGeom prst="rect">
                <a:avLst/>
              </a:prstGeom>
              <a:noFill/>
            </p:spPr>
            <p:txBody>
              <a:bodyPr wrap="square" rtlCol="0">
                <a:spAutoFit/>
              </a:bodyPr>
              <a:lstStyle/>
              <a:p>
                <a:pPr>
                  <a:lnSpc>
                    <a:spcPct val="125000"/>
                  </a:lnSpc>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cs typeface="Times New Roman" panose="02020603050405020304" pitchFamily="18" charset="0"/>
                            </a:rPr>
                          </m:ctrlPr>
                        </m:sSubPr>
                        <m:e>
                          <m:r>
                            <a:rPr lang="en-US" altLang="zh-CN" sz="2400" i="1" smtClean="0">
                              <a:latin typeface="Cambria Math" panose="02040503050406030204" pitchFamily="18" charset="0"/>
                              <a:ea typeface="Cambria Math" panose="02040503050406030204" pitchFamily="18" charset="0"/>
                              <a:cs typeface="Times New Roman" panose="02020603050405020304" pitchFamily="18" charset="0"/>
                            </a:rPr>
                            <m:t>ℒ</m:t>
                          </m:r>
                        </m:e>
                        <m:sub>
                          <m:r>
                            <a:rPr lang="en-US" altLang="zh-CN" sz="2400" b="0" i="1" smtClean="0">
                              <a:latin typeface="Cambria Math" panose="02040503050406030204" pitchFamily="18" charset="0"/>
                              <a:ea typeface="Cambria Math" panose="02040503050406030204" pitchFamily="18" charset="0"/>
                              <a:cs typeface="Times New Roman" panose="02020603050405020304" pitchFamily="18" charset="0"/>
                            </a:rPr>
                            <m:t>𝐷</m:t>
                          </m:r>
                        </m:sub>
                      </m:sSub>
                      <m:r>
                        <a:rPr lang="en-US" altLang="zh-CN" sz="2400" b="0" i="1" smtClean="0">
                          <a:latin typeface="Cambria Math" panose="02040503050406030204" pitchFamily="18" charset="0"/>
                          <a:cs typeface="Times New Roman" panose="02020603050405020304" pitchFamily="18" charset="0"/>
                        </a:rPr>
                        <m:t>=</m:t>
                      </m:r>
                      <m:nary>
                        <m:naryPr>
                          <m:chr m:val="∑"/>
                          <m:limLoc m:val="subSup"/>
                          <m:supHide m:val="on"/>
                          <m:ctrlPr>
                            <a:rPr lang="en-US" altLang="zh-CN" sz="2400" b="0" i="1" smtClean="0">
                              <a:latin typeface="Cambria Math" panose="02040503050406030204" pitchFamily="18" charset="0"/>
                              <a:cs typeface="Times New Roman" panose="02020603050405020304" pitchFamily="18" charset="0"/>
                            </a:rPr>
                          </m:ctrlPr>
                        </m:naryPr>
                        <m:sub>
                          <m:r>
                            <m:rPr>
                              <m:brk m:alnAt="9"/>
                            </m:rPr>
                            <a:rPr lang="en-US" altLang="zh-CN" sz="2400" b="0" i="1" smtClean="0">
                              <a:latin typeface="Cambria Math" panose="02040503050406030204" pitchFamily="18" charset="0"/>
                              <a:cs typeface="Times New Roman" panose="02020603050405020304" pitchFamily="18" charset="0"/>
                            </a:rPr>
                            <m:t>𝑖</m:t>
                          </m:r>
                        </m:sub>
                        <m:sup/>
                        <m:e>
                          <m:nary>
                            <m:naryPr>
                              <m:chr m:val="∑"/>
                              <m:limLoc m:val="subSup"/>
                              <m:supHide m:val="on"/>
                              <m:ctrlPr>
                                <a:rPr lang="en-US" altLang="zh-CN" sz="2400" b="0" i="1" smtClean="0">
                                  <a:latin typeface="Cambria Math" panose="02040503050406030204" pitchFamily="18" charset="0"/>
                                  <a:cs typeface="Times New Roman" panose="02020603050405020304" pitchFamily="18" charset="0"/>
                                </a:rPr>
                              </m:ctrlPr>
                            </m:naryPr>
                            <m:sub>
                              <m:r>
                                <m:rPr>
                                  <m:brk m:alnAt="9"/>
                                </m:rPr>
                                <a:rPr lang="en-US" altLang="zh-CN" sz="2400" b="0" i="1" smtClean="0">
                                  <a:latin typeface="Cambria Math" panose="02040503050406030204" pitchFamily="18" charset="0"/>
                                  <a:cs typeface="Times New Roman" panose="02020603050405020304" pitchFamily="18" charset="0"/>
                                </a:rPr>
                                <m:t>𝑗</m:t>
                              </m:r>
                              <m:r>
                                <a:rPr lang="en-US" altLang="zh-CN" sz="24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ea typeface="Cambria Math" panose="02040503050406030204" pitchFamily="18" charset="0"/>
                                  <a:cs typeface="Times New Roman" panose="02020603050405020304" pitchFamily="18" charset="0"/>
                                </a:rPr>
                                <m:t>𝑘𝑁𝑁</m:t>
                              </m:r>
                              <m:r>
                                <a:rPr lang="en-US" altLang="zh-CN" sz="24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sz="2400" b="0" i="1" smtClean="0">
                                      <a:latin typeface="Cambria Math" panose="02040503050406030204" pitchFamily="18" charset="0"/>
                                      <a:ea typeface="Cambria Math" panose="02040503050406030204" pitchFamily="18" charset="0"/>
                                      <a:cs typeface="Times New Roman" panose="02020603050405020304" pitchFamily="18" charset="0"/>
                                    </a:rPr>
                                    <m:t>𝑖</m:t>
                                  </m:r>
                                </m:sub>
                              </m:sSub>
                              <m:r>
                                <m:rPr>
                                  <m:brk m:alnAt="9"/>
                                </m:rPr>
                                <a:rPr lang="en-US" altLang="zh-CN" sz="2400" b="0" i="1" smtClean="0">
                                  <a:latin typeface="Cambria Math" panose="02040503050406030204" pitchFamily="18" charset="0"/>
                                  <a:ea typeface="Cambria Math" panose="02040503050406030204" pitchFamily="18" charset="0"/>
                                  <a:cs typeface="Times New Roman" panose="02020603050405020304" pitchFamily="18" charset="0"/>
                                </a:rPr>
                                <m:t>)</m:t>
                              </m:r>
                            </m:sub>
                            <m:sup/>
                            <m:e>
                              <m:r>
                                <a:rPr lang="en-US" altLang="zh-CN" sz="2400" b="0" i="1" smtClean="0">
                                  <a:latin typeface="Cambria Math" panose="02040503050406030204" pitchFamily="18" charset="0"/>
                                  <a:cs typeface="Times New Roman" panose="02020603050405020304" pitchFamily="18" charset="0"/>
                                </a:rPr>
                                <m:t>−||</m:t>
                              </m:r>
                              <m:sSub>
                                <m:sSubPr>
                                  <m:ctrlPr>
                                    <a:rPr lang="en-US" altLang="zh-CN" sz="2400" b="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𝑥</m:t>
                                  </m:r>
                                </m:e>
                                <m:sub>
                                  <m:r>
                                    <a:rPr lang="en-US" altLang="zh-CN" sz="2400" b="0" i="1" smtClean="0">
                                      <a:latin typeface="Cambria Math" panose="02040503050406030204" pitchFamily="18" charset="0"/>
                                      <a:cs typeface="Times New Roman" panose="02020603050405020304" pitchFamily="18" charset="0"/>
                                    </a:rPr>
                                    <m:t>𝑖</m:t>
                                  </m:r>
                                </m:sub>
                              </m:sSub>
                              <m:r>
                                <a:rPr lang="en-US" altLang="zh-CN" sz="2400" b="0" i="1" smtClean="0">
                                  <a:latin typeface="Cambria Math" panose="02040503050406030204" pitchFamily="18" charset="0"/>
                                  <a:cs typeface="Times New Roman" panose="02020603050405020304" pitchFamily="18" charset="0"/>
                                </a:rPr>
                                <m:t>−</m:t>
                              </m:r>
                              <m:sSub>
                                <m:sSubPr>
                                  <m:ctrlPr>
                                    <a:rPr lang="en-US" altLang="zh-CN" sz="2400" b="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𝑥</m:t>
                                  </m:r>
                                </m:e>
                                <m:sub>
                                  <m:r>
                                    <a:rPr lang="en-US" altLang="zh-CN" sz="2400" b="0" i="1" smtClean="0">
                                      <a:latin typeface="Cambria Math" panose="02040503050406030204" pitchFamily="18" charset="0"/>
                                      <a:cs typeface="Times New Roman" panose="02020603050405020304" pitchFamily="18" charset="0"/>
                                    </a:rPr>
                                    <m:t>𝑗</m:t>
                                  </m:r>
                                </m:sub>
                              </m:sSub>
                              <m:r>
                                <a:rPr lang="en-US" altLang="zh-CN" sz="2400" b="0" i="1" smtClean="0">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sz="240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0" i="1" smtClean="0">
                                      <a:latin typeface="Cambria Math" panose="02040503050406030204" pitchFamily="18" charset="0"/>
                                      <a:ea typeface="Cambria Math" panose="02040503050406030204" pitchFamily="18" charset="0"/>
                                      <a:cs typeface="Times New Roman" panose="02020603050405020304" pitchFamily="18" charset="0"/>
                                    </a:rPr>
                                    <m:t>𝑒</m:t>
                                  </m:r>
                                </m:e>
                                <m:sup>
                                  <m:r>
                                    <a:rPr lang="en-US" altLang="zh-CN" sz="2400" b="0" i="1" smtClean="0">
                                      <a:latin typeface="Cambria Math" panose="02040503050406030204" pitchFamily="18" charset="0"/>
                                      <a:ea typeface="Cambria Math" panose="02040503050406030204" pitchFamily="18" charset="0"/>
                                      <a:cs typeface="Times New Roman" panose="02020603050405020304" pitchFamily="18" charset="0"/>
                                    </a:rPr>
                                    <m:t>−</m:t>
                                  </m:r>
                                  <m:r>
                                    <a:rPr lang="zh-CN" altLang="en-US" sz="2400" b="0" i="1" smtClean="0">
                                      <a:latin typeface="Cambria Math" panose="02040503050406030204" pitchFamily="18" charset="0"/>
                                      <a:ea typeface="Cambria Math" panose="02040503050406030204" pitchFamily="18" charset="0"/>
                                      <a:cs typeface="Times New Roman" panose="02020603050405020304" pitchFamily="18" charset="0"/>
                                    </a:rPr>
                                    <m:t>𝛼</m:t>
                                  </m:r>
                                  <m:r>
                                    <a:rPr lang="en-US" altLang="zh-CN" sz="24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𝑥</m:t>
                                      </m:r>
                                    </m:e>
                                    <m:sub>
                                      <m:r>
                                        <a:rPr lang="en-US" altLang="zh-CN" sz="2400" i="1">
                                          <a:latin typeface="Cambria Math" panose="02040503050406030204" pitchFamily="18" charset="0"/>
                                          <a:cs typeface="Times New Roman" panose="02020603050405020304" pitchFamily="18" charset="0"/>
                                        </a:rPr>
                                        <m:t>𝑖</m:t>
                                      </m:r>
                                    </m:sub>
                                  </m:sSub>
                                  <m:r>
                                    <a:rPr lang="en-US" altLang="zh-CN" sz="2400" i="1">
                                      <a:latin typeface="Cambria Math" panose="02040503050406030204" pitchFamily="18" charset="0"/>
                                      <a:cs typeface="Times New Roman" panose="02020603050405020304" pitchFamily="18" charset="0"/>
                                    </a:rPr>
                                    <m:t>−</m:t>
                                  </m:r>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𝑥</m:t>
                                      </m:r>
                                    </m:e>
                                    <m:sub>
                                      <m:r>
                                        <a:rPr lang="en-US" altLang="zh-CN" sz="2400" i="1">
                                          <a:latin typeface="Cambria Math" panose="02040503050406030204" pitchFamily="18" charset="0"/>
                                          <a:cs typeface="Times New Roman" panose="02020603050405020304" pitchFamily="18" charset="0"/>
                                        </a:rPr>
                                        <m:t>𝑗</m:t>
                                      </m:r>
                                    </m:sub>
                                  </m:sSub>
                                  <m:r>
                                    <a:rPr lang="en-US" altLang="zh-CN" sz="2400" b="0" i="1" smtClean="0">
                                      <a:latin typeface="Cambria Math" panose="02040503050406030204" pitchFamily="18" charset="0"/>
                                      <a:ea typeface="Cambria Math" panose="02040503050406030204" pitchFamily="18" charset="0"/>
                                      <a:cs typeface="Times New Roman" panose="02020603050405020304" pitchFamily="18" charset="0"/>
                                    </a:rPr>
                                    <m:t>||</m:t>
                                  </m:r>
                                </m:sup>
                              </m:sSup>
                            </m:e>
                          </m:nary>
                        </m:e>
                      </m:nary>
                    </m:oMath>
                  </m:oMathPara>
                </a14:m>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6056376" y="5764861"/>
                <a:ext cx="6172725" cy="1005916"/>
              </a:xfrm>
              <a:prstGeom prst="rect">
                <a:avLst/>
              </a:prstGeom>
              <a:blipFill rotWithShape="0">
                <a:blip r:embed="rId7"/>
                <a:stretch>
                  <a:fillRect/>
                </a:stretch>
              </a:blipFill>
            </p:spPr>
            <p:txBody>
              <a:bodyPr/>
              <a:lstStyle/>
              <a:p>
                <a:r>
                  <a:rPr lang="zh-CN" altLang="en-US">
                    <a:noFill/>
                  </a:rPr>
                  <a:t> </a:t>
                </a:r>
              </a:p>
            </p:txBody>
          </p:sp>
        </mc:Fallback>
      </mc:AlternateContent>
      <p:sp>
        <p:nvSpPr>
          <p:cNvPr id="12" name="文本框 11"/>
          <p:cNvSpPr txBox="1"/>
          <p:nvPr/>
        </p:nvSpPr>
        <p:spPr>
          <a:xfrm>
            <a:off x="10635923" y="490240"/>
            <a:ext cx="770681" cy="461665"/>
          </a:xfrm>
          <a:prstGeom prst="rect">
            <a:avLst/>
          </a:prstGeom>
          <a:noFill/>
        </p:spPr>
        <p:txBody>
          <a:bodyPr wrap="square" rtlCol="0">
            <a:spAutoFit/>
          </a:bodyPr>
          <a:lstStyle/>
          <a:p>
            <a:pPr algn="ctr"/>
            <a:r>
              <a:rPr lang="en-US" altLang="zh-CN" sz="2400" b="1" dirty="0" smtClean="0">
                <a:solidFill>
                  <a:srgbClr val="FF0000"/>
                </a:solidFill>
                <a:latin typeface="Times New Roman" panose="02020603050405020304" pitchFamily="18" charset="0"/>
                <a:cs typeface="Times New Roman" panose="02020603050405020304" pitchFamily="18" charset="0"/>
              </a:rPr>
              <a:t>0.5</a:t>
            </a:r>
            <a:endParaRPr lang="zh-CN" altLang="en-US" sz="2400" b="1" dirty="0">
              <a:solidFill>
                <a:srgbClr val="FF0000"/>
              </a:solidFill>
              <a:latin typeface="Times New Roman" panose="02020603050405020304" pitchFamily="18" charset="0"/>
              <a:cs typeface="Times New Roman" panose="02020603050405020304" pitchFamily="18" charset="0"/>
            </a:endParaRPr>
          </a:p>
        </p:txBody>
      </p:sp>
      <p:cxnSp>
        <p:nvCxnSpPr>
          <p:cNvPr id="4" name="直接箭头连接符 3"/>
          <p:cNvCxnSpPr/>
          <p:nvPr/>
        </p:nvCxnSpPr>
        <p:spPr>
          <a:xfrm flipH="1">
            <a:off x="10397765" y="842774"/>
            <a:ext cx="439422" cy="4204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6334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11" grpId="0"/>
      <p:bldP spid="13" grpId="0"/>
      <p:bldP spid="16" grpId="0"/>
      <p:bldP spid="17" grpId="0"/>
      <p:bldP spid="12"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70479</TotalTime>
  <Words>5202</Words>
  <Application>Microsoft Office PowerPoint</Application>
  <PresentationFormat>宽屏</PresentationFormat>
  <Paragraphs>322</Paragraphs>
  <Slides>20</Slides>
  <Notes>20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20</vt:i4>
      </vt:variant>
    </vt:vector>
  </HeadingPairs>
  <TitlesOfParts>
    <vt:vector size="27" baseType="lpstr">
      <vt:lpstr>宋体</vt:lpstr>
      <vt:lpstr>Arial</vt:lpstr>
      <vt:lpstr>Calibri</vt:lpstr>
      <vt:lpstr>Calibri Light</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Wu Ziyi</dc:creator>
  <cp:lastModifiedBy>Wu Ziyi</cp:lastModifiedBy>
  <cp:revision>2837</cp:revision>
  <dcterms:created xsi:type="dcterms:W3CDTF">2020-04-19T03:47:12Z</dcterms:created>
  <dcterms:modified xsi:type="dcterms:W3CDTF">2021-01-21T06:25:17Z</dcterms:modified>
</cp:coreProperties>
</file>